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3" r:id="rId2"/>
    <p:sldId id="257" r:id="rId3"/>
    <p:sldId id="260" r:id="rId4"/>
    <p:sldId id="258" r:id="rId5"/>
    <p:sldId id="274" r:id="rId6"/>
    <p:sldId id="259" r:id="rId7"/>
    <p:sldId id="275" r:id="rId8"/>
    <p:sldId id="263" r:id="rId9"/>
    <p:sldId id="276" r:id="rId10"/>
    <p:sldId id="270" r:id="rId11"/>
    <p:sldId id="277"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Brunnler" initials="KB" lastIdx="2" clrIdx="0">
    <p:extLst>
      <p:ext uri="{19B8F6BF-5375-455C-9EA6-DF929625EA0E}">
        <p15:presenceInfo xmlns:p15="http://schemas.microsoft.com/office/powerpoint/2012/main" userId="S-1-5-21-1166330866-2158198270-2689449013-15769" providerId="AD"/>
      </p:ext>
    </p:extLst>
  </p:cmAuthor>
  <p:cmAuthor id="2" name="Pacifico Ortiz" initials="PO" lastIdx="3" clrIdx="1">
    <p:extLst>
      <p:ext uri="{19B8F6BF-5375-455C-9EA6-DF929625EA0E}">
        <p15:presenceInfo xmlns:p15="http://schemas.microsoft.com/office/powerpoint/2012/main" userId="S::pacifico.ortiz@z57.com::172ad96c-f7f8-42ed-bc06-a640cabc5e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C6"/>
    <a:srgbClr val="79D2DA"/>
    <a:srgbClr val="11161A"/>
    <a:srgbClr val="9CF8C6"/>
    <a:srgbClr val="203864"/>
    <a:srgbClr val="B67EEE"/>
    <a:srgbClr val="AFB8BC"/>
    <a:srgbClr val="3C4039"/>
    <a:srgbClr val="73767D"/>
    <a:srgbClr val="505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2" autoAdjust="0"/>
    <p:restoredTop sz="89716" autoAdjust="0"/>
  </p:normalViewPr>
  <p:slideViewPr>
    <p:cSldViewPr snapToGrid="0">
      <p:cViewPr varScale="1">
        <p:scale>
          <a:sx n="54" d="100"/>
          <a:sy n="54" d="100"/>
        </p:scale>
        <p:origin x="182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4-16T12:20:37.051" idx="3">
    <p:pos x="1993" y="3347"/>
    <p:text>Insert a link to your website or email address on this call-to-action button.
1. Right Click the Box
2. Select Hyperlink
3. Paste the address of your real estate website or email</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4-16T10:03:59.528" idx="2">
    <p:pos x="2991" y="5496"/>
    <p:text>Insert a link to your website or email address on this call-to-action button.
1. Right Click the Box
2. Select Hyperlink
3. Paste the address of your real estate website or email</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5DED9-C900-4A6E-9069-182B71507F97}" type="datetimeFigureOut">
              <a:rPr lang="en-US" smtClean="0"/>
              <a:t>1/14/2020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D4877-D046-4405-B8CD-EE2971AA1FEA}" type="slidenum">
              <a:rPr lang="en-US" smtClean="0"/>
              <a:t>‹#›</a:t>
            </a:fld>
            <a:endParaRPr lang="en-US"/>
          </a:p>
        </p:txBody>
      </p:sp>
    </p:spTree>
    <p:extLst>
      <p:ext uri="{BB962C8B-B14F-4D97-AF65-F5344CB8AC3E}">
        <p14:creationId xmlns:p14="http://schemas.microsoft.com/office/powerpoint/2010/main" val="306544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D4877-D046-4405-B8CD-EE2971AA1FEA}" type="slidenum">
              <a:rPr lang="en-US" smtClean="0"/>
              <a:t>4</a:t>
            </a:fld>
            <a:endParaRPr lang="en-US"/>
          </a:p>
        </p:txBody>
      </p:sp>
    </p:spTree>
    <p:extLst>
      <p:ext uri="{BB962C8B-B14F-4D97-AF65-F5344CB8AC3E}">
        <p14:creationId xmlns:p14="http://schemas.microsoft.com/office/powerpoint/2010/main" val="195836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D4877-D046-4405-B8CD-EE2971AA1FEA}" type="slidenum">
              <a:rPr lang="en-US" smtClean="0"/>
              <a:t>6</a:t>
            </a:fld>
            <a:endParaRPr lang="en-US"/>
          </a:p>
        </p:txBody>
      </p:sp>
    </p:spTree>
    <p:extLst>
      <p:ext uri="{BB962C8B-B14F-4D97-AF65-F5344CB8AC3E}">
        <p14:creationId xmlns:p14="http://schemas.microsoft.com/office/powerpoint/2010/main" val="55936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baseline="0" dirty="0"/>
              <a:t>Script Outline:</a:t>
            </a:r>
          </a:p>
          <a:p>
            <a:pPr marL="171450" indent="-171450">
              <a:buFont typeface="Arial"/>
              <a:buChar char="•"/>
            </a:pPr>
            <a:r>
              <a:rPr lang="en-US" baseline="0" dirty="0"/>
              <a:t>Provide details on your background (use brief bio as a reference point)</a:t>
            </a:r>
          </a:p>
          <a:p>
            <a:pPr marL="171450" indent="-171450">
              <a:buFont typeface="Arial"/>
              <a:buChar char="•"/>
            </a:pPr>
            <a:r>
              <a:rPr lang="en-US" baseline="0" dirty="0"/>
              <a:t>Explain any community involvement you participate in</a:t>
            </a:r>
          </a:p>
          <a:p>
            <a:pPr marL="171450" indent="-171450">
              <a:buFont typeface="Arial"/>
              <a:buChar char="•"/>
            </a:pPr>
            <a:r>
              <a:rPr lang="en-US" baseline="0" dirty="0"/>
              <a:t>Tell your leads what you love about the area</a:t>
            </a:r>
          </a:p>
          <a:p>
            <a:pPr marL="171450" indent="-171450">
              <a:buFont typeface="Arial"/>
              <a:buChar char="•"/>
            </a:pPr>
            <a:r>
              <a:rPr lang="en-US" baseline="0" dirty="0"/>
              <a:t>Explain why you got into real estate </a:t>
            </a:r>
            <a:br>
              <a:rPr lang="en-US" baseline="0" dirty="0"/>
            </a:br>
            <a:endParaRPr lang="en-US" baseline="0" dirty="0"/>
          </a:p>
          <a:p>
            <a:pPr marL="0" indent="0">
              <a:buFont typeface="Arial"/>
              <a:buNone/>
            </a:pPr>
            <a:r>
              <a:rPr lang="en-US" baseline="0" dirty="0"/>
              <a:t>Use this as an opportunity to discuss anything relevant that will help you establish common ground with your lead.</a:t>
            </a:r>
            <a:endParaRPr lang="en-US" dirty="0"/>
          </a:p>
          <a:p>
            <a:endParaRPr lang="en-US" dirty="0"/>
          </a:p>
        </p:txBody>
      </p:sp>
      <p:sp>
        <p:nvSpPr>
          <p:cNvPr id="4" name="Slide Number Placeholder 3"/>
          <p:cNvSpPr>
            <a:spLocks noGrp="1"/>
          </p:cNvSpPr>
          <p:nvPr>
            <p:ph type="sldNum" sz="quarter" idx="10"/>
          </p:nvPr>
        </p:nvSpPr>
        <p:spPr/>
        <p:txBody>
          <a:bodyPr/>
          <a:lstStyle/>
          <a:p>
            <a:fld id="{3B6D4877-D046-4405-B8CD-EE2971AA1FEA}" type="slidenum">
              <a:rPr lang="en-US" smtClean="0"/>
              <a:t>11</a:t>
            </a:fld>
            <a:endParaRPr lang="en-US"/>
          </a:p>
        </p:txBody>
      </p:sp>
    </p:spTree>
    <p:extLst>
      <p:ext uri="{BB962C8B-B14F-4D97-AF65-F5344CB8AC3E}">
        <p14:creationId xmlns:p14="http://schemas.microsoft.com/office/powerpoint/2010/main" val="67906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A0D556-2811-4F2F-8592-6390C4F49E65}"/>
              </a:ext>
            </a:extLst>
          </p:cNvPr>
          <p:cNvSpPr/>
          <p:nvPr userDrawn="1"/>
        </p:nvSpPr>
        <p:spPr>
          <a:xfrm>
            <a:off x="0" y="9065400"/>
            <a:ext cx="7772400" cy="988828"/>
          </a:xfrm>
          <a:prstGeom prst="rect">
            <a:avLst/>
          </a:prstGeom>
          <a:gradFill>
            <a:gsLst>
              <a:gs pos="0">
                <a:srgbClr val="0093C6"/>
              </a:gs>
              <a:gs pos="100000">
                <a:srgbClr val="79D2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5214B194-14A9-4F72-B505-852290610D28}"/>
              </a:ext>
            </a:extLst>
          </p:cNvPr>
          <p:cNvSpPr>
            <a:spLocks noGrp="1"/>
          </p:cNvSpPr>
          <p:nvPr>
            <p:ph type="pic" sz="quarter" idx="13"/>
          </p:nvPr>
        </p:nvSpPr>
        <p:spPr>
          <a:xfrm>
            <a:off x="0" y="0"/>
            <a:ext cx="7772400" cy="9064625"/>
          </a:xfrm>
        </p:spPr>
        <p:txBody>
          <a:bodyPr/>
          <a:lstStyle/>
          <a:p>
            <a:endParaRPr lang="en-US" dirty="0"/>
          </a:p>
        </p:txBody>
      </p:sp>
      <p:pic>
        <p:nvPicPr>
          <p:cNvPr id="3" name="Picture 2">
            <a:extLst>
              <a:ext uri="{FF2B5EF4-FFF2-40B4-BE49-F238E27FC236}">
                <a16:creationId xmlns:a16="http://schemas.microsoft.com/office/drawing/2014/main" id="{74DF6762-4BB5-4BB4-83C1-6B45AAC30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8762" y="9537252"/>
            <a:ext cx="1073480" cy="451112"/>
          </a:xfrm>
          <a:prstGeom prst="rect">
            <a:avLst/>
          </a:prstGeom>
        </p:spPr>
      </p:pic>
      <p:sp>
        <p:nvSpPr>
          <p:cNvPr id="9" name="Slide Number Placeholder 5">
            <a:extLst>
              <a:ext uri="{FF2B5EF4-FFF2-40B4-BE49-F238E27FC236}">
                <a16:creationId xmlns:a16="http://schemas.microsoft.com/office/drawing/2014/main" id="{DE764396-C26A-4B8B-97D0-807DD9E8D563}"/>
              </a:ext>
            </a:extLst>
          </p:cNvPr>
          <p:cNvSpPr txBox="1">
            <a:spLocks/>
          </p:cNvSpPr>
          <p:nvPr userDrawn="1"/>
        </p:nvSpPr>
        <p:spPr>
          <a:xfrm>
            <a:off x="2911751" y="9291280"/>
            <a:ext cx="1748790" cy="535517"/>
          </a:xfrm>
          <a:prstGeom prst="rect">
            <a:avLst/>
          </a:prstGeom>
        </p:spPr>
        <p:txBody>
          <a:bodyPr vert="horz" lIns="91440" tIns="45720" rIns="91440" bIns="45720" rtlCol="0" anchor="ctr"/>
          <a:lstStyle>
            <a:defPPr>
              <a:defRPr lang="en-US"/>
            </a:defPPr>
            <a:lvl1pPr marL="0" algn="ctr" defTabSz="457200" rtl="0" eaLnBrk="1" latinLnBrk="0" hangingPunct="1">
              <a:defRPr sz="102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E33F42-6D5A-4EFB-9D31-E506E6CC22FA}" type="slidenum">
              <a:rPr lang="en-US" sz="1600" smtClean="0"/>
              <a:pPr/>
              <a:t>‹#›</a:t>
            </a:fld>
            <a:endParaRPr lang="en-US" sz="1600" dirty="0"/>
          </a:p>
        </p:txBody>
      </p:sp>
    </p:spTree>
    <p:extLst>
      <p:ext uri="{BB962C8B-B14F-4D97-AF65-F5344CB8AC3E}">
        <p14:creationId xmlns:p14="http://schemas.microsoft.com/office/powerpoint/2010/main" val="256744380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B58548-6D22-4816-B961-CB94A33F136A}"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10752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292834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55107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4000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AC633A-CB67-428C-91DF-4A102F4CE07B}"/>
              </a:ext>
            </a:extLst>
          </p:cNvPr>
          <p:cNvSpPr/>
          <p:nvPr userDrawn="1"/>
        </p:nvSpPr>
        <p:spPr>
          <a:xfrm>
            <a:off x="0" y="9065400"/>
            <a:ext cx="7772400" cy="988828"/>
          </a:xfrm>
          <a:prstGeom prst="rect">
            <a:avLst/>
          </a:prstGeom>
          <a:gradFill>
            <a:gsLst>
              <a:gs pos="0">
                <a:srgbClr val="0093C6"/>
              </a:gs>
              <a:gs pos="100000">
                <a:srgbClr val="79D2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5214B194-14A9-4F72-B505-852290610D28}"/>
              </a:ext>
            </a:extLst>
          </p:cNvPr>
          <p:cNvSpPr>
            <a:spLocks noGrp="1"/>
          </p:cNvSpPr>
          <p:nvPr>
            <p:ph type="pic" sz="quarter" idx="13"/>
          </p:nvPr>
        </p:nvSpPr>
        <p:spPr>
          <a:xfrm>
            <a:off x="3886200" y="0"/>
            <a:ext cx="3886200" cy="9064625"/>
          </a:xfrm>
        </p:spPr>
        <p:txBody>
          <a:bodyPr/>
          <a:lstStyle/>
          <a:p>
            <a:endParaRPr lang="en-US" dirty="0"/>
          </a:p>
        </p:txBody>
      </p:sp>
      <p:sp>
        <p:nvSpPr>
          <p:cNvPr id="11" name="Slide Number Placeholder 5">
            <a:extLst>
              <a:ext uri="{FF2B5EF4-FFF2-40B4-BE49-F238E27FC236}">
                <a16:creationId xmlns:a16="http://schemas.microsoft.com/office/drawing/2014/main" id="{BA2D22A7-FB00-48C4-B92A-1DEDEA1CDC99}"/>
              </a:ext>
            </a:extLst>
          </p:cNvPr>
          <p:cNvSpPr>
            <a:spLocks noGrp="1"/>
          </p:cNvSpPr>
          <p:nvPr>
            <p:ph type="sldNum" sz="quarter" idx="12"/>
          </p:nvPr>
        </p:nvSpPr>
        <p:spPr>
          <a:xfrm>
            <a:off x="2911751" y="9292055"/>
            <a:ext cx="1748790" cy="535517"/>
          </a:xfrm>
        </p:spPr>
        <p:txBody>
          <a:bodyPr/>
          <a:lstStyle>
            <a:lvl1pPr algn="ctr">
              <a:defRPr sz="1600">
                <a:solidFill>
                  <a:schemeClr val="bg1"/>
                </a:solidFill>
              </a:defRPr>
            </a:lvl1pPr>
          </a:lstStyle>
          <a:p>
            <a:fld id="{AFE33F42-6D5A-4EFB-9D31-E506E6CC22FA}" type="slidenum">
              <a:rPr lang="en-US" smtClean="0"/>
              <a:pPr/>
              <a:t>‹#›</a:t>
            </a:fld>
            <a:endParaRPr lang="en-US" dirty="0"/>
          </a:p>
        </p:txBody>
      </p:sp>
      <p:pic>
        <p:nvPicPr>
          <p:cNvPr id="6" name="Picture 5">
            <a:extLst>
              <a:ext uri="{FF2B5EF4-FFF2-40B4-BE49-F238E27FC236}">
                <a16:creationId xmlns:a16="http://schemas.microsoft.com/office/drawing/2014/main" id="{69883BBB-7138-4BEA-BCB1-81E2FFC64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8762" y="9537252"/>
            <a:ext cx="1073480" cy="451112"/>
          </a:xfrm>
          <a:prstGeom prst="rect">
            <a:avLst/>
          </a:prstGeom>
        </p:spPr>
      </p:pic>
    </p:spTree>
    <p:extLst>
      <p:ext uri="{BB962C8B-B14F-4D97-AF65-F5344CB8AC3E}">
        <p14:creationId xmlns:p14="http://schemas.microsoft.com/office/powerpoint/2010/main" val="2159256309"/>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419358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58548-6D22-4816-B961-CB94A33F136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259185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B58548-6D22-4816-B961-CB94A33F136A}"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223103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B58548-6D22-4816-B961-CB94A33F136A}"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193603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B58548-6D22-4816-B961-CB94A33F136A}"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70670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58548-6D22-4816-B961-CB94A33F136A}"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177225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B58548-6D22-4816-B961-CB94A33F136A}"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33018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FB58548-6D22-4816-B961-CB94A33F136A}" type="datetimeFigureOut">
              <a:rPr lang="en-US" smtClean="0"/>
              <a:t>1/14/2020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FE33F42-6D5A-4EFB-9D31-E506E6CC22FA}" type="slidenum">
              <a:rPr lang="en-US" smtClean="0"/>
              <a:t>‹#›</a:t>
            </a:fld>
            <a:endParaRPr lang="en-US"/>
          </a:p>
        </p:txBody>
      </p:sp>
    </p:spTree>
    <p:extLst>
      <p:ext uri="{BB962C8B-B14F-4D97-AF65-F5344CB8AC3E}">
        <p14:creationId xmlns:p14="http://schemas.microsoft.com/office/powerpoint/2010/main" val="88167110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comments" Target="../comments/comment2.xml"/><Relationship Id="rId5" Type="http://schemas.openxmlformats.org/officeDocument/2006/relationships/hyperlink" Target="mailto:kristina.brunnler@zurple.com"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8E3D26-9C74-4582-BFC9-2EFEA73093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772400" cy="10058400"/>
          </a:xfrm>
          <a:prstGeom prst="rect">
            <a:avLst/>
          </a:prstGeom>
        </p:spPr>
      </p:pic>
      <p:sp>
        <p:nvSpPr>
          <p:cNvPr id="6" name="TextBox 5">
            <a:extLst>
              <a:ext uri="{FF2B5EF4-FFF2-40B4-BE49-F238E27FC236}">
                <a16:creationId xmlns:a16="http://schemas.microsoft.com/office/drawing/2014/main" id="{76457C34-6F2E-4378-AFD0-B8912632BB98}"/>
              </a:ext>
            </a:extLst>
          </p:cNvPr>
          <p:cNvSpPr txBox="1"/>
          <p:nvPr/>
        </p:nvSpPr>
        <p:spPr>
          <a:xfrm>
            <a:off x="106684" y="109551"/>
            <a:ext cx="4667693" cy="3785652"/>
          </a:xfrm>
          <a:prstGeom prst="rect">
            <a:avLst/>
          </a:prstGeom>
          <a:noFill/>
          <a:ln w="38100">
            <a:solidFill>
              <a:schemeClr val="bg1">
                <a:lumMod val="95000"/>
              </a:schemeClr>
            </a:solidFill>
          </a:ln>
          <a:effectLst>
            <a:outerShdw blurRad="50800" dist="38100" dir="18900000" algn="bl" rotWithShape="0">
              <a:prstClr val="black">
                <a:alpha val="40000"/>
              </a:prstClr>
            </a:outerShdw>
          </a:effectLst>
        </p:spPr>
        <p:txBody>
          <a:bodyPr wrap="square" rtlCol="0">
            <a:spAutoFit/>
          </a:bodyPr>
          <a:lstStyle/>
          <a:p>
            <a:r>
              <a:rPr lang="en-US" sz="6000" b="1" dirty="0">
                <a:solidFill>
                  <a:schemeClr val="bg1">
                    <a:lumMod val="95000"/>
                  </a:schemeClr>
                </a:solidFill>
                <a:latin typeface="Calibri" panose="020F0502020204030204" pitchFamily="34" charset="0"/>
                <a:cs typeface="Calibri" panose="020F0502020204030204" pitchFamily="34" charset="0"/>
              </a:rPr>
              <a:t>The</a:t>
            </a:r>
          </a:p>
          <a:p>
            <a:r>
              <a:rPr lang="en-US" sz="6000" b="1" dirty="0">
                <a:solidFill>
                  <a:schemeClr val="bg1">
                    <a:lumMod val="95000"/>
                  </a:schemeClr>
                </a:solidFill>
                <a:latin typeface="Calibri" panose="020F0502020204030204" pitchFamily="34" charset="0"/>
                <a:cs typeface="Calibri" panose="020F0502020204030204" pitchFamily="34" charset="0"/>
              </a:rPr>
              <a:t>Home </a:t>
            </a:r>
            <a:br>
              <a:rPr lang="en-US" sz="6000" b="1" dirty="0">
                <a:solidFill>
                  <a:schemeClr val="bg1">
                    <a:lumMod val="95000"/>
                  </a:schemeClr>
                </a:solidFill>
                <a:latin typeface="Calibri" panose="020F0502020204030204" pitchFamily="34" charset="0"/>
                <a:cs typeface="Calibri" panose="020F0502020204030204" pitchFamily="34" charset="0"/>
              </a:rPr>
            </a:br>
            <a:r>
              <a:rPr lang="en-US" sz="6000" b="1" dirty="0">
                <a:solidFill>
                  <a:schemeClr val="bg1">
                    <a:lumMod val="95000"/>
                  </a:schemeClr>
                </a:solidFill>
                <a:latin typeface="Calibri" panose="020F0502020204030204" pitchFamily="34" charset="0"/>
                <a:cs typeface="Calibri" panose="020F0502020204030204" pitchFamily="34" charset="0"/>
              </a:rPr>
              <a:t>Seller’s </a:t>
            </a:r>
            <a:br>
              <a:rPr lang="en-US" sz="6000" b="1" dirty="0">
                <a:solidFill>
                  <a:schemeClr val="bg1">
                    <a:lumMod val="95000"/>
                  </a:schemeClr>
                </a:solidFill>
                <a:latin typeface="Calibri" panose="020F0502020204030204" pitchFamily="34" charset="0"/>
                <a:cs typeface="Calibri" panose="020F0502020204030204" pitchFamily="34" charset="0"/>
              </a:rPr>
            </a:br>
            <a:r>
              <a:rPr lang="en-US" sz="6000" b="1" dirty="0">
                <a:solidFill>
                  <a:schemeClr val="bg1">
                    <a:lumMod val="95000"/>
                  </a:schemeClr>
                </a:solidFill>
                <a:latin typeface="Calibri" panose="020F0502020204030204" pitchFamily="34" charset="0"/>
                <a:cs typeface="Calibri" panose="020F0502020204030204" pitchFamily="34" charset="0"/>
              </a:rPr>
              <a:t>Guidebook</a:t>
            </a:r>
          </a:p>
        </p:txBody>
      </p:sp>
    </p:spTree>
    <p:extLst>
      <p:ext uri="{BB962C8B-B14F-4D97-AF65-F5344CB8AC3E}">
        <p14:creationId xmlns:p14="http://schemas.microsoft.com/office/powerpoint/2010/main" val="171243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F8830B-56ED-458B-B82F-A5ED0D185BB8}"/>
              </a:ext>
            </a:extLst>
          </p:cNvPr>
          <p:cNvSpPr txBox="1"/>
          <p:nvPr/>
        </p:nvSpPr>
        <p:spPr>
          <a:xfrm>
            <a:off x="375855" y="3013545"/>
            <a:ext cx="3490622" cy="369332"/>
          </a:xfrm>
          <a:prstGeom prst="rect">
            <a:avLst/>
          </a:prstGeom>
          <a:noFill/>
        </p:spPr>
        <p:txBody>
          <a:bodyPr wrap="square" rtlCol="0">
            <a:spAutoFit/>
          </a:bodyPr>
          <a:lstStyle/>
          <a:p>
            <a:r>
              <a:rPr lang="en-US" dirty="0">
                <a:cs typeface="Times New Roman" panose="02020603050405020304" pitchFamily="18" charset="0"/>
              </a:rPr>
              <a:t>Step 2 – Collecting Paperwork</a:t>
            </a:r>
          </a:p>
        </p:txBody>
      </p:sp>
      <p:sp>
        <p:nvSpPr>
          <p:cNvPr id="6" name="TextBox 5">
            <a:extLst>
              <a:ext uri="{FF2B5EF4-FFF2-40B4-BE49-F238E27FC236}">
                <a16:creationId xmlns:a16="http://schemas.microsoft.com/office/drawing/2014/main" id="{F3C4A010-0442-4ACA-A66E-DE8481673CD7}"/>
              </a:ext>
            </a:extLst>
          </p:cNvPr>
          <p:cNvSpPr txBox="1"/>
          <p:nvPr/>
        </p:nvSpPr>
        <p:spPr>
          <a:xfrm>
            <a:off x="388733" y="1429007"/>
            <a:ext cx="3490622" cy="369332"/>
          </a:xfrm>
          <a:prstGeom prst="rect">
            <a:avLst/>
          </a:prstGeom>
          <a:noFill/>
        </p:spPr>
        <p:txBody>
          <a:bodyPr wrap="square" rtlCol="0">
            <a:spAutoFit/>
          </a:bodyPr>
          <a:lstStyle/>
          <a:p>
            <a:r>
              <a:rPr lang="en-US" dirty="0">
                <a:cs typeface="Times New Roman" panose="02020603050405020304" pitchFamily="18" charset="0"/>
              </a:rPr>
              <a:t>Step 1 – Negotiations</a:t>
            </a:r>
          </a:p>
        </p:txBody>
      </p:sp>
      <p:sp>
        <p:nvSpPr>
          <p:cNvPr id="7" name="TextBox 6">
            <a:extLst>
              <a:ext uri="{FF2B5EF4-FFF2-40B4-BE49-F238E27FC236}">
                <a16:creationId xmlns:a16="http://schemas.microsoft.com/office/drawing/2014/main" id="{11C10819-A15D-4ACB-8E02-03BD117D514D}"/>
              </a:ext>
            </a:extLst>
          </p:cNvPr>
          <p:cNvSpPr txBox="1"/>
          <p:nvPr/>
        </p:nvSpPr>
        <p:spPr>
          <a:xfrm>
            <a:off x="382429" y="5892593"/>
            <a:ext cx="3490622" cy="369332"/>
          </a:xfrm>
          <a:prstGeom prst="rect">
            <a:avLst/>
          </a:prstGeom>
          <a:noFill/>
        </p:spPr>
        <p:txBody>
          <a:bodyPr wrap="square" rtlCol="0">
            <a:spAutoFit/>
          </a:bodyPr>
          <a:lstStyle/>
          <a:p>
            <a:r>
              <a:rPr lang="en-US" dirty="0">
                <a:cs typeface="Times New Roman" panose="02020603050405020304" pitchFamily="18" charset="0"/>
              </a:rPr>
              <a:t>Step 3 – Completing the Sale</a:t>
            </a:r>
          </a:p>
        </p:txBody>
      </p:sp>
      <p:sp>
        <p:nvSpPr>
          <p:cNvPr id="17" name="TextBox 16">
            <a:extLst>
              <a:ext uri="{FF2B5EF4-FFF2-40B4-BE49-F238E27FC236}">
                <a16:creationId xmlns:a16="http://schemas.microsoft.com/office/drawing/2014/main" id="{92FBDB2A-8039-424B-BE0A-731FAAC17BEE}"/>
              </a:ext>
            </a:extLst>
          </p:cNvPr>
          <p:cNvSpPr txBox="1"/>
          <p:nvPr/>
        </p:nvSpPr>
        <p:spPr>
          <a:xfrm>
            <a:off x="407231" y="6321866"/>
            <a:ext cx="3490622" cy="830997"/>
          </a:xfrm>
          <a:prstGeom prst="rect">
            <a:avLst/>
          </a:prstGeom>
          <a:noFill/>
        </p:spPr>
        <p:txBody>
          <a:bodyPr wrap="square" rtlCol="0">
            <a:spAutoFit/>
          </a:bodyPr>
          <a:lstStyle/>
          <a:p>
            <a:r>
              <a:rPr lang="en-US" sz="1200" dirty="0"/>
              <a:t>Generally the buyer will possess the home a couple of days after the closing date. Double check the buyer’s title is properly recorded in your local record’s office along with the mortgage liens.</a:t>
            </a:r>
          </a:p>
        </p:txBody>
      </p:sp>
      <p:sp>
        <p:nvSpPr>
          <p:cNvPr id="23" name="TextBox 22">
            <a:extLst>
              <a:ext uri="{FF2B5EF4-FFF2-40B4-BE49-F238E27FC236}">
                <a16:creationId xmlns:a16="http://schemas.microsoft.com/office/drawing/2014/main" id="{423266C5-A14A-49DA-9C56-C93548769243}"/>
              </a:ext>
            </a:extLst>
          </p:cNvPr>
          <p:cNvSpPr txBox="1"/>
          <p:nvPr/>
        </p:nvSpPr>
        <p:spPr>
          <a:xfrm>
            <a:off x="368357" y="1902157"/>
            <a:ext cx="3490622"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a:t>Disclose everything, ask questions, and respond quickly</a:t>
            </a:r>
          </a:p>
          <a:p>
            <a:pPr marL="285750" indent="-285750">
              <a:buFont typeface="Wingdings" panose="05000000000000000000" pitchFamily="2" charset="2"/>
              <a:buChar char="§"/>
            </a:pPr>
            <a:r>
              <a:rPr lang="en-US" sz="1200" dirty="0"/>
              <a:t>Working with an experienced agent that will represent your best interests every step of the way</a:t>
            </a:r>
          </a:p>
        </p:txBody>
      </p:sp>
      <p:sp>
        <p:nvSpPr>
          <p:cNvPr id="19" name="TextBox 18">
            <a:extLst>
              <a:ext uri="{FF2B5EF4-FFF2-40B4-BE49-F238E27FC236}">
                <a16:creationId xmlns:a16="http://schemas.microsoft.com/office/drawing/2014/main" id="{035EB5CB-96CC-4F7B-8ED0-48CA926E287A}"/>
              </a:ext>
            </a:extLst>
          </p:cNvPr>
          <p:cNvSpPr txBox="1"/>
          <p:nvPr/>
        </p:nvSpPr>
        <p:spPr>
          <a:xfrm>
            <a:off x="375855" y="3478602"/>
            <a:ext cx="3490622" cy="2308324"/>
          </a:xfrm>
          <a:prstGeom prst="rect">
            <a:avLst/>
          </a:prstGeom>
          <a:noFill/>
        </p:spPr>
        <p:txBody>
          <a:bodyPr wrap="square" rtlCol="0">
            <a:spAutoFit/>
          </a:bodyPr>
          <a:lstStyle/>
          <a:p>
            <a:r>
              <a:rPr lang="en-US" sz="1200" dirty="0"/>
              <a:t>After setting a sale price and agreeing on contingencies the buyer will begin collecting paperwork. When you work with an experienced agent this process will go smoothly</a:t>
            </a:r>
          </a:p>
          <a:p>
            <a:endParaRPr lang="en-US" sz="1200" dirty="0"/>
          </a:p>
          <a:p>
            <a:r>
              <a:rPr lang="en-US" sz="1200" dirty="0"/>
              <a:t>Common documents needed for sale include –</a:t>
            </a:r>
          </a:p>
          <a:p>
            <a:pPr marL="285750" indent="-285750">
              <a:buFont typeface="Wingdings" panose="05000000000000000000" pitchFamily="2" charset="2"/>
              <a:buChar char="§"/>
            </a:pPr>
            <a:r>
              <a:rPr lang="en-US" sz="1200" dirty="0"/>
              <a:t>Original Sales Contract (with purchase price)</a:t>
            </a:r>
          </a:p>
          <a:p>
            <a:pPr marL="285750" indent="-285750">
              <a:buFont typeface="Wingdings" panose="05000000000000000000" pitchFamily="2" charset="2"/>
              <a:buChar char="§"/>
            </a:pPr>
            <a:r>
              <a:rPr lang="en-US" sz="1200" dirty="0"/>
              <a:t>Mortgage &amp; Financing Documents</a:t>
            </a:r>
          </a:p>
          <a:p>
            <a:pPr marL="285750" indent="-285750">
              <a:buFont typeface="Wingdings" panose="05000000000000000000" pitchFamily="2" charset="2"/>
              <a:buChar char="§"/>
            </a:pPr>
            <a:r>
              <a:rPr lang="en-US" sz="1200" dirty="0"/>
              <a:t>Title Documents</a:t>
            </a:r>
          </a:p>
          <a:p>
            <a:pPr marL="285750" indent="-285750">
              <a:buFont typeface="Wingdings" panose="05000000000000000000" pitchFamily="2" charset="2"/>
              <a:buChar char="§"/>
            </a:pPr>
            <a:r>
              <a:rPr lang="en-US" sz="1200" dirty="0"/>
              <a:t>Tax Records</a:t>
            </a:r>
          </a:p>
          <a:p>
            <a:pPr marL="285750" indent="-285750">
              <a:buFont typeface="Wingdings" panose="05000000000000000000" pitchFamily="2" charset="2"/>
              <a:buChar char="§"/>
            </a:pPr>
            <a:r>
              <a:rPr lang="en-US" sz="1200" dirty="0"/>
              <a:t>Proof of Professional Inspections</a:t>
            </a:r>
          </a:p>
          <a:p>
            <a:pPr marL="285750" indent="-285750">
              <a:buFont typeface="Wingdings" panose="05000000000000000000" pitchFamily="2" charset="2"/>
              <a:buChar char="§"/>
            </a:pPr>
            <a:r>
              <a:rPr lang="en-US" sz="1200" dirty="0"/>
              <a:t>Proof of Home Repairs (receipts)</a:t>
            </a:r>
          </a:p>
        </p:txBody>
      </p:sp>
      <p:sp>
        <p:nvSpPr>
          <p:cNvPr id="2" name="Slide Number Placeholder 1">
            <a:extLst>
              <a:ext uri="{FF2B5EF4-FFF2-40B4-BE49-F238E27FC236}">
                <a16:creationId xmlns:a16="http://schemas.microsoft.com/office/drawing/2014/main" id="{B30C2EB9-0C3C-4AFF-9617-C723D92AB2EF}"/>
              </a:ext>
            </a:extLst>
          </p:cNvPr>
          <p:cNvSpPr>
            <a:spLocks noGrp="1"/>
          </p:cNvSpPr>
          <p:nvPr>
            <p:ph type="sldNum" sz="quarter" idx="12"/>
          </p:nvPr>
        </p:nvSpPr>
        <p:spPr/>
        <p:txBody>
          <a:bodyPr/>
          <a:lstStyle/>
          <a:p>
            <a:fld id="{AFE33F42-6D5A-4EFB-9D31-E506E6CC22FA}" type="slidenum">
              <a:rPr lang="en-US" smtClean="0"/>
              <a:pPr/>
              <a:t>10</a:t>
            </a:fld>
            <a:endParaRPr lang="en-US" dirty="0"/>
          </a:p>
        </p:txBody>
      </p:sp>
      <p:sp>
        <p:nvSpPr>
          <p:cNvPr id="20" name="TextBox 19">
            <a:extLst>
              <a:ext uri="{FF2B5EF4-FFF2-40B4-BE49-F238E27FC236}">
                <a16:creationId xmlns:a16="http://schemas.microsoft.com/office/drawing/2014/main" id="{14EA0D69-EEAD-4850-9B8E-8DA5D4B67EBC}"/>
              </a:ext>
            </a:extLst>
          </p:cNvPr>
          <p:cNvSpPr txBox="1"/>
          <p:nvPr/>
        </p:nvSpPr>
        <p:spPr>
          <a:xfrm>
            <a:off x="369281" y="154020"/>
            <a:ext cx="3835383" cy="646331"/>
          </a:xfrm>
          <a:prstGeom prst="rect">
            <a:avLst/>
          </a:prstGeom>
          <a:noFill/>
        </p:spPr>
        <p:txBody>
          <a:bodyPr wrap="square" rtlCol="0">
            <a:spAutoFit/>
          </a:bodyPr>
          <a:lstStyle/>
          <a:p>
            <a:r>
              <a:rPr lang="en-US" sz="3600" b="1" dirty="0">
                <a:cs typeface="Times New Roman" panose="02020603050405020304" pitchFamily="18" charset="0"/>
              </a:rPr>
              <a:t>Closing</a:t>
            </a:r>
          </a:p>
        </p:txBody>
      </p:sp>
      <p:cxnSp>
        <p:nvCxnSpPr>
          <p:cNvPr id="24" name="Straight Connector 23">
            <a:extLst>
              <a:ext uri="{FF2B5EF4-FFF2-40B4-BE49-F238E27FC236}">
                <a16:creationId xmlns:a16="http://schemas.microsoft.com/office/drawing/2014/main" id="{E29CBE93-46C3-4AB3-A3C1-200101AE3D4C}"/>
              </a:ext>
            </a:extLst>
          </p:cNvPr>
          <p:cNvCxnSpPr>
            <a:cxnSpLocks/>
          </p:cNvCxnSpPr>
          <p:nvPr/>
        </p:nvCxnSpPr>
        <p:spPr>
          <a:xfrm>
            <a:off x="368357" y="1837706"/>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4849BC5-0CE8-408A-950E-FEC5117B827A}"/>
              </a:ext>
            </a:extLst>
          </p:cNvPr>
          <p:cNvCxnSpPr>
            <a:cxnSpLocks/>
          </p:cNvCxnSpPr>
          <p:nvPr/>
        </p:nvCxnSpPr>
        <p:spPr>
          <a:xfrm>
            <a:off x="368357" y="1902157"/>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6CC074D-3BC7-4DC4-8472-DFD03776845A}"/>
              </a:ext>
            </a:extLst>
          </p:cNvPr>
          <p:cNvCxnSpPr>
            <a:cxnSpLocks/>
          </p:cNvCxnSpPr>
          <p:nvPr/>
        </p:nvCxnSpPr>
        <p:spPr>
          <a:xfrm>
            <a:off x="368357" y="3382877"/>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C84C250-9165-478A-B2CA-48CC2275DB34}"/>
              </a:ext>
            </a:extLst>
          </p:cNvPr>
          <p:cNvCxnSpPr>
            <a:cxnSpLocks/>
          </p:cNvCxnSpPr>
          <p:nvPr/>
        </p:nvCxnSpPr>
        <p:spPr>
          <a:xfrm>
            <a:off x="375855" y="3458830"/>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3F0299D-106A-4E90-BE3F-E228B8515A06}"/>
              </a:ext>
            </a:extLst>
          </p:cNvPr>
          <p:cNvCxnSpPr>
            <a:cxnSpLocks/>
          </p:cNvCxnSpPr>
          <p:nvPr/>
        </p:nvCxnSpPr>
        <p:spPr>
          <a:xfrm>
            <a:off x="368357" y="6240937"/>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75F5FBD-DE89-4780-8179-606F8D1A214A}"/>
              </a:ext>
            </a:extLst>
          </p:cNvPr>
          <p:cNvCxnSpPr>
            <a:cxnSpLocks/>
          </p:cNvCxnSpPr>
          <p:nvPr/>
        </p:nvCxnSpPr>
        <p:spPr>
          <a:xfrm>
            <a:off x="375855" y="6321866"/>
            <a:ext cx="316536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Placeholder 9">
            <a:extLst>
              <a:ext uri="{FF2B5EF4-FFF2-40B4-BE49-F238E27FC236}">
                <a16:creationId xmlns:a16="http://schemas.microsoft.com/office/drawing/2014/main" id="{AE977415-0E88-4A63-B406-8AD550CC575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3719" r="21973"/>
          <a:stretch/>
        </p:blipFill>
        <p:spPr>
          <a:xfrm>
            <a:off x="3886200" y="0"/>
            <a:ext cx="3886200" cy="9064625"/>
          </a:xfrm>
        </p:spPr>
      </p:pic>
    </p:spTree>
    <p:extLst>
      <p:ext uri="{BB962C8B-B14F-4D97-AF65-F5344CB8AC3E}">
        <p14:creationId xmlns:p14="http://schemas.microsoft.com/office/powerpoint/2010/main" val="406769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4BBFE7-B534-46F8-A702-5DA1BDDDB2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920" r="7538"/>
          <a:stretch/>
        </p:blipFill>
        <p:spPr>
          <a:xfrm>
            <a:off x="0" y="0"/>
            <a:ext cx="7772400" cy="10058400"/>
          </a:xfrm>
          <a:prstGeom prst="rect">
            <a:avLst/>
          </a:prstGeom>
        </p:spPr>
      </p:pic>
      <p:sp>
        <p:nvSpPr>
          <p:cNvPr id="16" name="Rectangle 15">
            <a:extLst>
              <a:ext uri="{FF2B5EF4-FFF2-40B4-BE49-F238E27FC236}">
                <a16:creationId xmlns:a16="http://schemas.microsoft.com/office/drawing/2014/main" id="{3F83D8CF-4CEC-44B5-81B2-E08956EA53AE}"/>
              </a:ext>
            </a:extLst>
          </p:cNvPr>
          <p:cNvSpPr/>
          <p:nvPr/>
        </p:nvSpPr>
        <p:spPr>
          <a:xfrm>
            <a:off x="625642" y="661737"/>
            <a:ext cx="6521116" cy="8951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D5A5C5-89A6-4C3F-92D9-7D4A9CA1E553}"/>
              </a:ext>
            </a:extLst>
          </p:cNvPr>
          <p:cNvSpPr txBox="1"/>
          <p:nvPr/>
        </p:nvSpPr>
        <p:spPr>
          <a:xfrm>
            <a:off x="2339758" y="1103093"/>
            <a:ext cx="3413052" cy="830997"/>
          </a:xfrm>
          <a:prstGeom prst="rect">
            <a:avLst/>
          </a:prstGeom>
          <a:noFill/>
        </p:spPr>
        <p:txBody>
          <a:bodyPr wrap="square" rtlCol="0">
            <a:spAutoFit/>
          </a:bodyPr>
          <a:lstStyle/>
          <a:p>
            <a:r>
              <a:rPr lang="en-US" sz="4800" b="1" dirty="0">
                <a:cs typeface="Times New Roman" panose="02020603050405020304" pitchFamily="18" charset="0"/>
              </a:rPr>
              <a:t>Next Steps</a:t>
            </a:r>
          </a:p>
        </p:txBody>
      </p:sp>
      <p:cxnSp>
        <p:nvCxnSpPr>
          <p:cNvPr id="19" name="Straight Connector 18">
            <a:extLst>
              <a:ext uri="{FF2B5EF4-FFF2-40B4-BE49-F238E27FC236}">
                <a16:creationId xmlns:a16="http://schemas.microsoft.com/office/drawing/2014/main" id="{11716C57-90BE-4C2E-9C86-7A5E0449CC4A}"/>
              </a:ext>
            </a:extLst>
          </p:cNvPr>
          <p:cNvCxnSpPr>
            <a:cxnSpLocks/>
          </p:cNvCxnSpPr>
          <p:nvPr/>
        </p:nvCxnSpPr>
        <p:spPr>
          <a:xfrm>
            <a:off x="2170507" y="1933681"/>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0BACBAD-57AC-44BC-99CA-FDA58C357B33}"/>
              </a:ext>
            </a:extLst>
          </p:cNvPr>
          <p:cNvCxnSpPr>
            <a:cxnSpLocks/>
          </p:cNvCxnSpPr>
          <p:nvPr/>
        </p:nvCxnSpPr>
        <p:spPr>
          <a:xfrm>
            <a:off x="2170507" y="2037955"/>
            <a:ext cx="316536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5F1D262-9B49-4C61-9DEC-7230235D566C}"/>
              </a:ext>
            </a:extLst>
          </p:cNvPr>
          <p:cNvSpPr txBox="1"/>
          <p:nvPr/>
        </p:nvSpPr>
        <p:spPr>
          <a:xfrm>
            <a:off x="1465677" y="2090470"/>
            <a:ext cx="4834428" cy="1077218"/>
          </a:xfrm>
          <a:prstGeom prst="rect">
            <a:avLst/>
          </a:prstGeom>
          <a:noFill/>
        </p:spPr>
        <p:txBody>
          <a:bodyPr wrap="square" rtlCol="0">
            <a:spAutoFit/>
          </a:bodyPr>
          <a:lstStyle/>
          <a:p>
            <a:pPr algn="ctr"/>
            <a:r>
              <a:rPr lang="en-US" sz="1600" dirty="0">
                <a:cs typeface="Times New Roman" panose="02020603050405020304" pitchFamily="18" charset="0"/>
              </a:rPr>
              <a:t>Begin Your Agent Search –</a:t>
            </a:r>
          </a:p>
          <a:p>
            <a:pPr algn="ctr"/>
            <a:r>
              <a:rPr lang="en-US" sz="1600" dirty="0">
                <a:cs typeface="Times New Roman" panose="02020603050405020304" pitchFamily="18" charset="0"/>
              </a:rPr>
              <a:t>Consult family and friends for a listing agent, search local agents on home search sites, and familiarize yourself with the experts in our neighborhood.  </a:t>
            </a:r>
          </a:p>
        </p:txBody>
      </p:sp>
      <p:sp>
        <p:nvSpPr>
          <p:cNvPr id="22" name="TextBox 21">
            <a:extLst>
              <a:ext uri="{FF2B5EF4-FFF2-40B4-BE49-F238E27FC236}">
                <a16:creationId xmlns:a16="http://schemas.microsoft.com/office/drawing/2014/main" id="{F9A38DF2-4711-4CCE-8597-5A170098E7F6}"/>
              </a:ext>
            </a:extLst>
          </p:cNvPr>
          <p:cNvSpPr txBox="1"/>
          <p:nvPr/>
        </p:nvSpPr>
        <p:spPr>
          <a:xfrm>
            <a:off x="1420591" y="3083903"/>
            <a:ext cx="5769527" cy="830997"/>
          </a:xfrm>
          <a:prstGeom prst="rect">
            <a:avLst/>
          </a:prstGeom>
          <a:noFill/>
        </p:spPr>
        <p:txBody>
          <a:bodyPr wrap="square" rtlCol="0">
            <a:spAutoFit/>
          </a:bodyPr>
          <a:lstStyle/>
          <a:p>
            <a:r>
              <a:rPr lang="en-US" sz="4800" b="1" dirty="0">
                <a:cs typeface="Times New Roman" panose="02020603050405020304" pitchFamily="18" charset="0"/>
              </a:rPr>
              <a:t>About the Author</a:t>
            </a:r>
          </a:p>
        </p:txBody>
      </p:sp>
      <p:pic>
        <p:nvPicPr>
          <p:cNvPr id="24" name="Picture 23">
            <a:extLst>
              <a:ext uri="{FF2B5EF4-FFF2-40B4-BE49-F238E27FC236}">
                <a16:creationId xmlns:a16="http://schemas.microsoft.com/office/drawing/2014/main" id="{172931C0-4CFB-46B5-B15D-14AA2D8204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183" y="3982131"/>
            <a:ext cx="1748387" cy="1748387"/>
          </a:xfrm>
          <a:prstGeom prst="rect">
            <a:avLst/>
          </a:prstGeom>
        </p:spPr>
      </p:pic>
      <p:sp>
        <p:nvSpPr>
          <p:cNvPr id="25" name="TextBox 24">
            <a:extLst>
              <a:ext uri="{FF2B5EF4-FFF2-40B4-BE49-F238E27FC236}">
                <a16:creationId xmlns:a16="http://schemas.microsoft.com/office/drawing/2014/main" id="{6FFC2B7B-8581-43BC-9DBE-3D05C1657750}"/>
              </a:ext>
            </a:extLst>
          </p:cNvPr>
          <p:cNvSpPr txBox="1"/>
          <p:nvPr/>
        </p:nvSpPr>
        <p:spPr>
          <a:xfrm>
            <a:off x="3281697" y="3989995"/>
            <a:ext cx="3490622" cy="369332"/>
          </a:xfrm>
          <a:prstGeom prst="rect">
            <a:avLst/>
          </a:prstGeom>
          <a:noFill/>
        </p:spPr>
        <p:txBody>
          <a:bodyPr wrap="square" rtlCol="0">
            <a:spAutoFit/>
          </a:bodyPr>
          <a:lstStyle/>
          <a:p>
            <a:r>
              <a:rPr lang="en-US" b="1" dirty="0">
                <a:cs typeface="Times New Roman" panose="02020603050405020304" pitchFamily="18" charset="0"/>
              </a:rPr>
              <a:t>First Last</a:t>
            </a:r>
          </a:p>
        </p:txBody>
      </p:sp>
      <p:sp>
        <p:nvSpPr>
          <p:cNvPr id="26" name="TextBox 25">
            <a:extLst>
              <a:ext uri="{FF2B5EF4-FFF2-40B4-BE49-F238E27FC236}">
                <a16:creationId xmlns:a16="http://schemas.microsoft.com/office/drawing/2014/main" id="{C9E9C589-6891-43BE-BD67-F6967A862053}"/>
              </a:ext>
            </a:extLst>
          </p:cNvPr>
          <p:cNvSpPr txBox="1"/>
          <p:nvPr/>
        </p:nvSpPr>
        <p:spPr>
          <a:xfrm>
            <a:off x="3305760" y="4322639"/>
            <a:ext cx="3490622" cy="1477328"/>
          </a:xfrm>
          <a:prstGeom prst="rect">
            <a:avLst/>
          </a:prstGeom>
          <a:noFill/>
        </p:spPr>
        <p:txBody>
          <a:bodyPr wrap="square" rtlCol="0">
            <a:spAutoFit/>
          </a:bodyPr>
          <a:lstStyle/>
          <a:p>
            <a:r>
              <a:rPr lang="en-US" dirty="0">
                <a:cs typeface="Times New Roman" panose="02020603050405020304" pitchFamily="18" charset="0"/>
              </a:rPr>
              <a:t>Company</a:t>
            </a:r>
          </a:p>
          <a:p>
            <a:r>
              <a:rPr lang="en-US" dirty="0">
                <a:cs typeface="Times New Roman" panose="02020603050405020304" pitchFamily="18" charset="0"/>
              </a:rPr>
              <a:t>Phone (Mobile)</a:t>
            </a:r>
          </a:p>
          <a:p>
            <a:r>
              <a:rPr lang="en-US" dirty="0">
                <a:cs typeface="Times New Roman" panose="02020603050405020304" pitchFamily="18" charset="0"/>
              </a:rPr>
              <a:t>Phone (Office)</a:t>
            </a:r>
          </a:p>
          <a:p>
            <a:r>
              <a:rPr lang="en-US" dirty="0">
                <a:cs typeface="Times New Roman" panose="02020603050405020304" pitchFamily="18" charset="0"/>
              </a:rPr>
              <a:t>Email Address</a:t>
            </a:r>
          </a:p>
          <a:p>
            <a:r>
              <a:rPr lang="en-US" dirty="0">
                <a:cs typeface="Times New Roman" panose="02020603050405020304" pitchFamily="18" charset="0"/>
              </a:rPr>
              <a:t>Website</a:t>
            </a:r>
          </a:p>
        </p:txBody>
      </p:sp>
      <p:sp>
        <p:nvSpPr>
          <p:cNvPr id="27" name="TextBox 26">
            <a:extLst>
              <a:ext uri="{FF2B5EF4-FFF2-40B4-BE49-F238E27FC236}">
                <a16:creationId xmlns:a16="http://schemas.microsoft.com/office/drawing/2014/main" id="{489E24AD-576B-41DB-9ABE-DCB684CE8AAE}"/>
              </a:ext>
            </a:extLst>
          </p:cNvPr>
          <p:cNvSpPr txBox="1"/>
          <p:nvPr/>
        </p:nvSpPr>
        <p:spPr>
          <a:xfrm>
            <a:off x="1247871" y="5750799"/>
            <a:ext cx="3490622" cy="1200329"/>
          </a:xfrm>
          <a:prstGeom prst="rect">
            <a:avLst/>
          </a:prstGeom>
          <a:noFill/>
        </p:spPr>
        <p:txBody>
          <a:bodyPr wrap="square" rtlCol="0">
            <a:spAutoFit/>
          </a:bodyPr>
          <a:lstStyle/>
          <a:p>
            <a:r>
              <a:rPr lang="en-US" dirty="0">
                <a:cs typeface="Times New Roman" panose="02020603050405020304" pitchFamily="18" charset="0"/>
              </a:rPr>
              <a:t>Years in Business</a:t>
            </a:r>
          </a:p>
          <a:p>
            <a:r>
              <a:rPr lang="en-US" dirty="0">
                <a:cs typeface="Times New Roman" panose="02020603050405020304" pitchFamily="18" charset="0"/>
              </a:rPr>
              <a:t>Education</a:t>
            </a:r>
          </a:p>
          <a:p>
            <a:r>
              <a:rPr lang="en-US" dirty="0">
                <a:cs typeface="Times New Roman" panose="02020603050405020304" pitchFamily="18" charset="0"/>
              </a:rPr>
              <a:t>Certificates &amp; Designations</a:t>
            </a:r>
          </a:p>
          <a:p>
            <a:r>
              <a:rPr lang="en-US" dirty="0">
                <a:cs typeface="Times New Roman" panose="02020603050405020304" pitchFamily="18" charset="0"/>
              </a:rPr>
              <a:t>Professional Memberships</a:t>
            </a:r>
          </a:p>
        </p:txBody>
      </p:sp>
      <p:sp>
        <p:nvSpPr>
          <p:cNvPr id="28" name="TextBox 27">
            <a:extLst>
              <a:ext uri="{FF2B5EF4-FFF2-40B4-BE49-F238E27FC236}">
                <a16:creationId xmlns:a16="http://schemas.microsoft.com/office/drawing/2014/main" id="{EB8F6B72-C380-421E-BBB6-BEEA8EE78E39}"/>
              </a:ext>
            </a:extLst>
          </p:cNvPr>
          <p:cNvSpPr txBox="1"/>
          <p:nvPr/>
        </p:nvSpPr>
        <p:spPr>
          <a:xfrm>
            <a:off x="918382" y="7094102"/>
            <a:ext cx="5786621" cy="1754326"/>
          </a:xfrm>
          <a:prstGeom prst="rect">
            <a:avLst/>
          </a:prstGeom>
          <a:noFill/>
        </p:spPr>
        <p:txBody>
          <a:bodyPr wrap="square" rtlCol="0">
            <a:spAutoFit/>
          </a:bodyPr>
          <a:lstStyle/>
          <a:p>
            <a:pPr algn="ctr"/>
            <a:r>
              <a:rPr lang="en-US" dirty="0">
                <a:cs typeface="Times New Roman" panose="02020603050405020304" pitchFamily="18" charset="0"/>
              </a:rPr>
              <a:t>With more than __ years of experience in (insert your city or neighborhood), I have become an expert in home sales. I specialize in helping (insert city or neighborhood) homeowners get the maximum price within their designated sale time. Contact me to schedule a listing appointment -</a:t>
            </a:r>
          </a:p>
        </p:txBody>
      </p:sp>
      <p:sp>
        <p:nvSpPr>
          <p:cNvPr id="29" name="Rectangle 28">
            <a:hlinkClick r:id="rId5"/>
            <a:extLst>
              <a:ext uri="{FF2B5EF4-FFF2-40B4-BE49-F238E27FC236}">
                <a16:creationId xmlns:a16="http://schemas.microsoft.com/office/drawing/2014/main" id="{367D40E2-D7AB-4193-BB38-E2FEB4A3E8FA}"/>
              </a:ext>
            </a:extLst>
          </p:cNvPr>
          <p:cNvSpPr/>
          <p:nvPr/>
        </p:nvSpPr>
        <p:spPr>
          <a:xfrm>
            <a:off x="2745175" y="8855514"/>
            <a:ext cx="2275433" cy="396769"/>
          </a:xfrm>
          <a:prstGeom prst="rect">
            <a:avLst/>
          </a:prstGeom>
          <a:solidFill>
            <a:srgbClr val="73767D"/>
          </a:solidFill>
          <a:ln>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B3D1264-439F-48E4-88FF-477342D3B43B}"/>
              </a:ext>
            </a:extLst>
          </p:cNvPr>
          <p:cNvSpPr txBox="1"/>
          <p:nvPr/>
        </p:nvSpPr>
        <p:spPr>
          <a:xfrm>
            <a:off x="2899611" y="8855514"/>
            <a:ext cx="1838882" cy="377024"/>
          </a:xfrm>
          <a:prstGeom prst="rect">
            <a:avLst/>
          </a:prstGeom>
          <a:noFill/>
        </p:spPr>
        <p:txBody>
          <a:bodyPr wrap="square" rtlCol="0">
            <a:spAutoFit/>
          </a:bodyPr>
          <a:lstStyle/>
          <a:p>
            <a:pPr algn="ctr"/>
            <a:r>
              <a:rPr lang="en-US" dirty="0">
                <a:solidFill>
                  <a:schemeClr val="bg1"/>
                </a:solidFill>
              </a:rPr>
              <a:t>Contact Me</a:t>
            </a:r>
          </a:p>
        </p:txBody>
      </p:sp>
    </p:spTree>
    <p:extLst>
      <p:ext uri="{BB962C8B-B14F-4D97-AF65-F5344CB8AC3E}">
        <p14:creationId xmlns:p14="http://schemas.microsoft.com/office/powerpoint/2010/main" val="240335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80441DC-F134-4C6A-B712-2116BA591ACF}"/>
              </a:ext>
            </a:extLst>
          </p:cNvPr>
          <p:cNvSpPr txBox="1"/>
          <p:nvPr/>
        </p:nvSpPr>
        <p:spPr>
          <a:xfrm>
            <a:off x="1546870" y="171848"/>
            <a:ext cx="4859079" cy="923330"/>
          </a:xfrm>
          <a:prstGeom prst="rect">
            <a:avLst/>
          </a:prstGeom>
          <a:noFill/>
        </p:spPr>
        <p:txBody>
          <a:bodyPr wrap="square" rtlCol="0">
            <a:spAutoFit/>
          </a:bodyPr>
          <a:lstStyle/>
          <a:p>
            <a:r>
              <a:rPr lang="en-US" sz="5400" b="1" dirty="0">
                <a:solidFill>
                  <a:srgbClr val="11161A"/>
                </a:solidFill>
                <a:cs typeface="Calibri" panose="020F0502020204030204" pitchFamily="34" charset="0"/>
              </a:rPr>
              <a:t>Table</a:t>
            </a:r>
          </a:p>
        </p:txBody>
      </p:sp>
      <p:cxnSp>
        <p:nvCxnSpPr>
          <p:cNvPr id="14" name="Straight Connector 13">
            <a:extLst>
              <a:ext uri="{FF2B5EF4-FFF2-40B4-BE49-F238E27FC236}">
                <a16:creationId xmlns:a16="http://schemas.microsoft.com/office/drawing/2014/main" id="{A0D7F31D-A3FD-4F40-BC6B-51C1B7550904}"/>
              </a:ext>
            </a:extLst>
          </p:cNvPr>
          <p:cNvCxnSpPr/>
          <p:nvPr/>
        </p:nvCxnSpPr>
        <p:spPr>
          <a:xfrm>
            <a:off x="1425261" y="157901"/>
            <a:ext cx="0" cy="9824484"/>
          </a:xfrm>
          <a:prstGeom prst="line">
            <a:avLst/>
          </a:prstGeom>
          <a:ln w="28575">
            <a:solidFill>
              <a:srgbClr val="3C403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E8FF80-0CAE-4ABF-8AFE-98A763E4ADD4}"/>
              </a:ext>
            </a:extLst>
          </p:cNvPr>
          <p:cNvCxnSpPr/>
          <p:nvPr/>
        </p:nvCxnSpPr>
        <p:spPr>
          <a:xfrm>
            <a:off x="1493474" y="149230"/>
            <a:ext cx="0" cy="9824484"/>
          </a:xfrm>
          <a:prstGeom prst="line">
            <a:avLst/>
          </a:prstGeom>
          <a:ln w="28575">
            <a:solidFill>
              <a:srgbClr val="3C403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E3423C-E4E1-4178-A4B1-260C59B014DF}"/>
              </a:ext>
            </a:extLst>
          </p:cNvPr>
          <p:cNvCxnSpPr/>
          <p:nvPr/>
        </p:nvCxnSpPr>
        <p:spPr>
          <a:xfrm>
            <a:off x="1561671" y="157901"/>
            <a:ext cx="0" cy="9824484"/>
          </a:xfrm>
          <a:prstGeom prst="line">
            <a:avLst/>
          </a:prstGeom>
          <a:ln w="28575">
            <a:solidFill>
              <a:srgbClr val="3C403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E59B9A-142B-4B50-B35E-36A7B247052E}"/>
              </a:ext>
            </a:extLst>
          </p:cNvPr>
          <p:cNvSpPr txBox="1"/>
          <p:nvPr/>
        </p:nvSpPr>
        <p:spPr>
          <a:xfrm>
            <a:off x="1628364" y="763033"/>
            <a:ext cx="4859079" cy="923330"/>
          </a:xfrm>
          <a:prstGeom prst="rect">
            <a:avLst/>
          </a:prstGeom>
          <a:noFill/>
        </p:spPr>
        <p:txBody>
          <a:bodyPr wrap="square" rtlCol="0">
            <a:spAutoFit/>
          </a:bodyPr>
          <a:lstStyle/>
          <a:p>
            <a:r>
              <a:rPr lang="en-US" sz="5400" b="1" dirty="0">
                <a:solidFill>
                  <a:srgbClr val="11161A"/>
                </a:solidFill>
                <a:cs typeface="Calibri" panose="020F0502020204030204" pitchFamily="34" charset="0"/>
              </a:rPr>
              <a:t>of</a:t>
            </a:r>
          </a:p>
        </p:txBody>
      </p:sp>
      <p:sp>
        <p:nvSpPr>
          <p:cNvPr id="18" name="TextBox 17">
            <a:extLst>
              <a:ext uri="{FF2B5EF4-FFF2-40B4-BE49-F238E27FC236}">
                <a16:creationId xmlns:a16="http://schemas.microsoft.com/office/drawing/2014/main" id="{B2AA0A6D-7A32-449E-9279-49323EA02649}"/>
              </a:ext>
            </a:extLst>
          </p:cNvPr>
          <p:cNvSpPr txBox="1"/>
          <p:nvPr/>
        </p:nvSpPr>
        <p:spPr>
          <a:xfrm>
            <a:off x="1596968" y="1489698"/>
            <a:ext cx="4859079" cy="923330"/>
          </a:xfrm>
          <a:prstGeom prst="rect">
            <a:avLst/>
          </a:prstGeom>
          <a:noFill/>
        </p:spPr>
        <p:txBody>
          <a:bodyPr wrap="square" rtlCol="0">
            <a:spAutoFit/>
          </a:bodyPr>
          <a:lstStyle/>
          <a:p>
            <a:r>
              <a:rPr lang="en-US" sz="5400" b="1" dirty="0">
                <a:solidFill>
                  <a:srgbClr val="11161A"/>
                </a:solidFill>
                <a:cs typeface="Calibri" panose="020F0502020204030204" pitchFamily="34" charset="0"/>
              </a:rPr>
              <a:t>Contents</a:t>
            </a:r>
          </a:p>
        </p:txBody>
      </p:sp>
      <p:sp>
        <p:nvSpPr>
          <p:cNvPr id="19" name="TextBox 18">
            <a:extLst>
              <a:ext uri="{FF2B5EF4-FFF2-40B4-BE49-F238E27FC236}">
                <a16:creationId xmlns:a16="http://schemas.microsoft.com/office/drawing/2014/main" id="{68C3CEC5-FB31-441A-A335-888C94DE0D6E}"/>
              </a:ext>
            </a:extLst>
          </p:cNvPr>
          <p:cNvSpPr txBox="1"/>
          <p:nvPr/>
        </p:nvSpPr>
        <p:spPr>
          <a:xfrm>
            <a:off x="633128" y="5745812"/>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03</a:t>
            </a:r>
            <a:endParaRPr lang="en-US" sz="8800" b="1" dirty="0">
              <a:solidFill>
                <a:srgbClr val="11161A"/>
              </a:solidFill>
              <a:cs typeface="Calibri" panose="020F0502020204030204" pitchFamily="34" charset="0"/>
            </a:endParaRPr>
          </a:p>
        </p:txBody>
      </p:sp>
      <p:sp>
        <p:nvSpPr>
          <p:cNvPr id="20" name="TextBox 19">
            <a:extLst>
              <a:ext uri="{FF2B5EF4-FFF2-40B4-BE49-F238E27FC236}">
                <a16:creationId xmlns:a16="http://schemas.microsoft.com/office/drawing/2014/main" id="{198CB433-B1A5-45A6-8DD6-CC81CCD08DFF}"/>
              </a:ext>
            </a:extLst>
          </p:cNvPr>
          <p:cNvSpPr txBox="1"/>
          <p:nvPr/>
        </p:nvSpPr>
        <p:spPr>
          <a:xfrm>
            <a:off x="633128" y="2993987"/>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01</a:t>
            </a:r>
            <a:endParaRPr lang="en-US" sz="8800" b="1" dirty="0">
              <a:solidFill>
                <a:srgbClr val="11161A"/>
              </a:solidFill>
              <a:cs typeface="Calibri" panose="020F0502020204030204" pitchFamily="34" charset="0"/>
            </a:endParaRPr>
          </a:p>
        </p:txBody>
      </p:sp>
      <p:sp>
        <p:nvSpPr>
          <p:cNvPr id="21" name="TextBox 20">
            <a:extLst>
              <a:ext uri="{FF2B5EF4-FFF2-40B4-BE49-F238E27FC236}">
                <a16:creationId xmlns:a16="http://schemas.microsoft.com/office/drawing/2014/main" id="{B7492464-9404-4D64-A96A-6BD5BE400752}"/>
              </a:ext>
            </a:extLst>
          </p:cNvPr>
          <p:cNvSpPr txBox="1"/>
          <p:nvPr/>
        </p:nvSpPr>
        <p:spPr>
          <a:xfrm>
            <a:off x="633128" y="7162459"/>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04</a:t>
            </a:r>
            <a:endParaRPr lang="en-US" sz="8800" b="1" dirty="0">
              <a:solidFill>
                <a:srgbClr val="11161A"/>
              </a:solidFill>
              <a:cs typeface="Calibri" panose="020F0502020204030204" pitchFamily="34" charset="0"/>
            </a:endParaRPr>
          </a:p>
        </p:txBody>
      </p:sp>
      <p:sp>
        <p:nvSpPr>
          <p:cNvPr id="13" name="TextBox 12">
            <a:extLst>
              <a:ext uri="{FF2B5EF4-FFF2-40B4-BE49-F238E27FC236}">
                <a16:creationId xmlns:a16="http://schemas.microsoft.com/office/drawing/2014/main" id="{4DE8D68A-F127-4AB7-BC82-815B97B79593}"/>
              </a:ext>
            </a:extLst>
          </p:cNvPr>
          <p:cNvSpPr txBox="1"/>
          <p:nvPr/>
        </p:nvSpPr>
        <p:spPr>
          <a:xfrm>
            <a:off x="1596968" y="3177546"/>
            <a:ext cx="4859079" cy="523220"/>
          </a:xfrm>
          <a:prstGeom prst="rect">
            <a:avLst/>
          </a:prstGeom>
          <a:noFill/>
        </p:spPr>
        <p:txBody>
          <a:bodyPr wrap="square" rtlCol="0">
            <a:spAutoFit/>
          </a:bodyPr>
          <a:lstStyle/>
          <a:p>
            <a:r>
              <a:rPr lang="en-US" sz="2800" dirty="0">
                <a:solidFill>
                  <a:srgbClr val="11161A"/>
                </a:solidFill>
                <a:cs typeface="Times New Roman" panose="02020603050405020304" pitchFamily="18" charset="0"/>
              </a:rPr>
              <a:t>Hiring an Agent</a:t>
            </a:r>
          </a:p>
        </p:txBody>
      </p:sp>
      <p:sp>
        <p:nvSpPr>
          <p:cNvPr id="23" name="TextBox 22">
            <a:extLst>
              <a:ext uri="{FF2B5EF4-FFF2-40B4-BE49-F238E27FC236}">
                <a16:creationId xmlns:a16="http://schemas.microsoft.com/office/drawing/2014/main" id="{2ABB4679-29D2-4321-B4A8-B8A360A66A48}"/>
              </a:ext>
            </a:extLst>
          </p:cNvPr>
          <p:cNvSpPr txBox="1"/>
          <p:nvPr/>
        </p:nvSpPr>
        <p:spPr>
          <a:xfrm>
            <a:off x="1596968" y="5909165"/>
            <a:ext cx="4859079" cy="523220"/>
          </a:xfrm>
          <a:prstGeom prst="rect">
            <a:avLst/>
          </a:prstGeom>
          <a:noFill/>
        </p:spPr>
        <p:txBody>
          <a:bodyPr wrap="square" rtlCol="0">
            <a:spAutoFit/>
          </a:bodyPr>
          <a:lstStyle/>
          <a:p>
            <a:r>
              <a:rPr lang="en-US" sz="2800" dirty="0">
                <a:solidFill>
                  <a:srgbClr val="11161A"/>
                </a:solidFill>
                <a:cs typeface="Times New Roman" panose="02020603050405020304" pitchFamily="18" charset="0"/>
              </a:rPr>
              <a:t>Staging Your Home</a:t>
            </a:r>
          </a:p>
        </p:txBody>
      </p:sp>
      <p:sp>
        <p:nvSpPr>
          <p:cNvPr id="24" name="TextBox 23">
            <a:extLst>
              <a:ext uri="{FF2B5EF4-FFF2-40B4-BE49-F238E27FC236}">
                <a16:creationId xmlns:a16="http://schemas.microsoft.com/office/drawing/2014/main" id="{BFBC9A72-63A4-4B28-8E55-EAB923D6557F}"/>
              </a:ext>
            </a:extLst>
          </p:cNvPr>
          <p:cNvSpPr txBox="1"/>
          <p:nvPr/>
        </p:nvSpPr>
        <p:spPr>
          <a:xfrm>
            <a:off x="1625748" y="7312320"/>
            <a:ext cx="4859079" cy="523220"/>
          </a:xfrm>
          <a:prstGeom prst="rect">
            <a:avLst/>
          </a:prstGeom>
          <a:noFill/>
        </p:spPr>
        <p:txBody>
          <a:bodyPr wrap="square" rtlCol="0">
            <a:spAutoFit/>
          </a:bodyPr>
          <a:lstStyle/>
          <a:p>
            <a:r>
              <a:rPr lang="en-US" sz="2800" dirty="0">
                <a:solidFill>
                  <a:srgbClr val="11161A"/>
                </a:solidFill>
                <a:cs typeface="Times New Roman" panose="02020603050405020304" pitchFamily="18" charset="0"/>
              </a:rPr>
              <a:t>Closing</a:t>
            </a:r>
          </a:p>
        </p:txBody>
      </p:sp>
      <p:sp>
        <p:nvSpPr>
          <p:cNvPr id="26" name="TextBox 25">
            <a:extLst>
              <a:ext uri="{FF2B5EF4-FFF2-40B4-BE49-F238E27FC236}">
                <a16:creationId xmlns:a16="http://schemas.microsoft.com/office/drawing/2014/main" id="{FDCD190A-5BED-4931-85B5-C9F2132DD49F}"/>
              </a:ext>
            </a:extLst>
          </p:cNvPr>
          <p:cNvSpPr txBox="1"/>
          <p:nvPr/>
        </p:nvSpPr>
        <p:spPr>
          <a:xfrm>
            <a:off x="1573218" y="4546923"/>
            <a:ext cx="4859079" cy="523220"/>
          </a:xfrm>
          <a:prstGeom prst="rect">
            <a:avLst/>
          </a:prstGeom>
          <a:noFill/>
        </p:spPr>
        <p:txBody>
          <a:bodyPr wrap="square" rtlCol="0">
            <a:spAutoFit/>
          </a:bodyPr>
          <a:lstStyle/>
          <a:p>
            <a:r>
              <a:rPr lang="en-US" sz="2800" dirty="0">
                <a:solidFill>
                  <a:srgbClr val="11161A"/>
                </a:solidFill>
                <a:cs typeface="Times New Roman" panose="02020603050405020304" pitchFamily="18" charset="0"/>
              </a:rPr>
              <a:t>Pricing Your Home</a:t>
            </a:r>
          </a:p>
        </p:txBody>
      </p:sp>
      <p:sp>
        <p:nvSpPr>
          <p:cNvPr id="27" name="TextBox 26">
            <a:extLst>
              <a:ext uri="{FF2B5EF4-FFF2-40B4-BE49-F238E27FC236}">
                <a16:creationId xmlns:a16="http://schemas.microsoft.com/office/drawing/2014/main" id="{A93291DE-0B22-464A-8E74-13171796D711}"/>
              </a:ext>
            </a:extLst>
          </p:cNvPr>
          <p:cNvSpPr txBox="1"/>
          <p:nvPr/>
        </p:nvSpPr>
        <p:spPr>
          <a:xfrm>
            <a:off x="633127" y="4353378"/>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02</a:t>
            </a:r>
            <a:endParaRPr lang="en-US" sz="8800" b="1" dirty="0">
              <a:solidFill>
                <a:srgbClr val="11161A"/>
              </a:solidFill>
              <a:cs typeface="Calibri" panose="020F0502020204030204" pitchFamily="34" charset="0"/>
            </a:endParaRPr>
          </a:p>
        </p:txBody>
      </p:sp>
      <p:pic>
        <p:nvPicPr>
          <p:cNvPr id="3" name="Picture 2">
            <a:extLst>
              <a:ext uri="{FF2B5EF4-FFF2-40B4-BE49-F238E27FC236}">
                <a16:creationId xmlns:a16="http://schemas.microsoft.com/office/drawing/2014/main" id="{6D8C8AD1-3DB5-4847-BA87-856ACCA5C7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235" r="23290"/>
          <a:stretch/>
        </p:blipFill>
        <p:spPr>
          <a:xfrm>
            <a:off x="4723015" y="0"/>
            <a:ext cx="3049379" cy="10058400"/>
          </a:xfrm>
          <a:prstGeom prst="rect">
            <a:avLst/>
          </a:prstGeom>
        </p:spPr>
      </p:pic>
    </p:spTree>
    <p:extLst>
      <p:ext uri="{BB962C8B-B14F-4D97-AF65-F5344CB8AC3E}">
        <p14:creationId xmlns:p14="http://schemas.microsoft.com/office/powerpoint/2010/main" val="243552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7E2CA777-AF6C-4861-9C65-520AA65293A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21380" r="21380"/>
          <a:stretch>
            <a:fillRect/>
          </a:stretch>
        </p:blipFill>
        <p:spPr/>
      </p:pic>
      <p:sp>
        <p:nvSpPr>
          <p:cNvPr id="12" name="Rectangle 11">
            <a:extLst>
              <a:ext uri="{FF2B5EF4-FFF2-40B4-BE49-F238E27FC236}">
                <a16:creationId xmlns:a16="http://schemas.microsoft.com/office/drawing/2014/main" id="{913572F0-9128-4895-9351-895A64A6948A}"/>
              </a:ext>
            </a:extLst>
          </p:cNvPr>
          <p:cNvSpPr/>
          <p:nvPr/>
        </p:nvSpPr>
        <p:spPr>
          <a:xfrm>
            <a:off x="1454727" y="1597616"/>
            <a:ext cx="4862945"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D0F04A-B413-40E0-81AA-0B14B1B650F8}"/>
              </a:ext>
            </a:extLst>
          </p:cNvPr>
          <p:cNvSpPr txBox="1"/>
          <p:nvPr/>
        </p:nvSpPr>
        <p:spPr>
          <a:xfrm>
            <a:off x="1607448" y="1453787"/>
            <a:ext cx="2275367" cy="1446550"/>
          </a:xfrm>
          <a:prstGeom prst="rect">
            <a:avLst/>
          </a:prstGeom>
          <a:noFill/>
        </p:spPr>
        <p:txBody>
          <a:bodyPr wrap="square" rtlCol="0">
            <a:spAutoFit/>
          </a:bodyPr>
          <a:lstStyle/>
          <a:p>
            <a:r>
              <a:rPr lang="en-US" sz="8800" b="1" dirty="0">
                <a:solidFill>
                  <a:srgbClr val="11161A"/>
                </a:solidFill>
                <a:cs typeface="Times New Roman" panose="02020603050405020304" pitchFamily="18" charset="0"/>
              </a:rPr>
              <a:t>01</a:t>
            </a:r>
          </a:p>
        </p:txBody>
      </p:sp>
      <p:cxnSp>
        <p:nvCxnSpPr>
          <p:cNvPr id="5" name="Straight Connector 4">
            <a:extLst>
              <a:ext uri="{FF2B5EF4-FFF2-40B4-BE49-F238E27FC236}">
                <a16:creationId xmlns:a16="http://schemas.microsoft.com/office/drawing/2014/main" id="{7A6D0BE2-DB73-4767-8FC0-7B1A340A735D}"/>
              </a:ext>
            </a:extLst>
          </p:cNvPr>
          <p:cNvCxnSpPr>
            <a:cxnSpLocks/>
          </p:cNvCxnSpPr>
          <p:nvPr/>
        </p:nvCxnSpPr>
        <p:spPr>
          <a:xfrm>
            <a:off x="1596815" y="2783379"/>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F8003E2-5018-45FC-A3AE-9564E21ADC0F}"/>
              </a:ext>
            </a:extLst>
          </p:cNvPr>
          <p:cNvCxnSpPr>
            <a:cxnSpLocks/>
          </p:cNvCxnSpPr>
          <p:nvPr/>
        </p:nvCxnSpPr>
        <p:spPr>
          <a:xfrm>
            <a:off x="1596815" y="2877530"/>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1D6819C-6D70-4A19-A164-8D11981DA51F}"/>
              </a:ext>
            </a:extLst>
          </p:cNvPr>
          <p:cNvCxnSpPr>
            <a:cxnSpLocks/>
          </p:cNvCxnSpPr>
          <p:nvPr/>
        </p:nvCxnSpPr>
        <p:spPr>
          <a:xfrm>
            <a:off x="1596815" y="2830250"/>
            <a:ext cx="4565807"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BC3AE5D-D54B-483E-B8FC-B30CACCACA3F}"/>
              </a:ext>
            </a:extLst>
          </p:cNvPr>
          <p:cNvSpPr txBox="1"/>
          <p:nvPr/>
        </p:nvSpPr>
        <p:spPr>
          <a:xfrm>
            <a:off x="1596815" y="2942592"/>
            <a:ext cx="4405023" cy="584775"/>
          </a:xfrm>
          <a:prstGeom prst="rect">
            <a:avLst/>
          </a:prstGeom>
          <a:noFill/>
        </p:spPr>
        <p:txBody>
          <a:bodyPr wrap="square" rtlCol="0">
            <a:spAutoFit/>
          </a:bodyPr>
          <a:lstStyle/>
          <a:p>
            <a:r>
              <a:rPr lang="en-US" sz="3200" dirty="0">
                <a:cs typeface="Times New Roman" panose="02020603050405020304" pitchFamily="18" charset="0"/>
              </a:rPr>
              <a:t>Hire An Agent</a:t>
            </a:r>
          </a:p>
        </p:txBody>
      </p:sp>
      <p:sp>
        <p:nvSpPr>
          <p:cNvPr id="11" name="TextBox 10">
            <a:extLst>
              <a:ext uri="{FF2B5EF4-FFF2-40B4-BE49-F238E27FC236}">
                <a16:creationId xmlns:a16="http://schemas.microsoft.com/office/drawing/2014/main" id="{4F2EF473-B334-4824-82A1-F0A77F70E1C1}"/>
              </a:ext>
            </a:extLst>
          </p:cNvPr>
          <p:cNvSpPr txBox="1"/>
          <p:nvPr/>
        </p:nvSpPr>
        <p:spPr>
          <a:xfrm>
            <a:off x="1607448" y="3527367"/>
            <a:ext cx="4405023" cy="2862322"/>
          </a:xfrm>
          <a:prstGeom prst="rect">
            <a:avLst/>
          </a:prstGeom>
          <a:noFill/>
        </p:spPr>
        <p:txBody>
          <a:bodyPr wrap="square" rtlCol="0">
            <a:spAutoFit/>
          </a:bodyPr>
          <a:lstStyle/>
          <a:p>
            <a:r>
              <a:rPr lang="en-US" dirty="0"/>
              <a:t>You’re maybe asking yourself do I need to hire a real estate agent? Even if you aren’t listing your home on the market, hiring a real estate agent can decrease your workload and stress. Licensed real estate professionals possess negotiation skills and experience handling transactions, contracts, and title details. Unless you’re selling a home to a friend or family member, you should always hire a licensed real estate professional.</a:t>
            </a:r>
          </a:p>
        </p:txBody>
      </p:sp>
    </p:spTree>
    <p:extLst>
      <p:ext uri="{BB962C8B-B14F-4D97-AF65-F5344CB8AC3E}">
        <p14:creationId xmlns:p14="http://schemas.microsoft.com/office/powerpoint/2010/main" val="163434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6C5486-EB5D-480E-8E5C-1D5A49042B22}"/>
              </a:ext>
            </a:extLst>
          </p:cNvPr>
          <p:cNvSpPr txBox="1"/>
          <p:nvPr/>
        </p:nvSpPr>
        <p:spPr>
          <a:xfrm>
            <a:off x="361735" y="2480665"/>
            <a:ext cx="3490622" cy="369332"/>
          </a:xfrm>
          <a:prstGeom prst="rect">
            <a:avLst/>
          </a:prstGeom>
          <a:noFill/>
        </p:spPr>
        <p:txBody>
          <a:bodyPr wrap="square" rtlCol="0">
            <a:spAutoFit/>
          </a:bodyPr>
          <a:lstStyle/>
          <a:p>
            <a:r>
              <a:rPr lang="en-US" dirty="0">
                <a:cs typeface="Times New Roman" panose="02020603050405020304" pitchFamily="18" charset="0"/>
              </a:rPr>
              <a:t>Step 2 - Consult Family &amp; Friends</a:t>
            </a:r>
          </a:p>
        </p:txBody>
      </p:sp>
      <p:sp>
        <p:nvSpPr>
          <p:cNvPr id="6" name="TextBox 5">
            <a:extLst>
              <a:ext uri="{FF2B5EF4-FFF2-40B4-BE49-F238E27FC236}">
                <a16:creationId xmlns:a16="http://schemas.microsoft.com/office/drawing/2014/main" id="{16D39B2C-0186-4F27-B4C6-A85D2917C54D}"/>
              </a:ext>
            </a:extLst>
          </p:cNvPr>
          <p:cNvSpPr txBox="1"/>
          <p:nvPr/>
        </p:nvSpPr>
        <p:spPr>
          <a:xfrm>
            <a:off x="361735" y="4106441"/>
            <a:ext cx="3490622" cy="369332"/>
          </a:xfrm>
          <a:prstGeom prst="rect">
            <a:avLst/>
          </a:prstGeom>
          <a:noFill/>
        </p:spPr>
        <p:txBody>
          <a:bodyPr wrap="square" rtlCol="0">
            <a:spAutoFit/>
          </a:bodyPr>
          <a:lstStyle/>
          <a:p>
            <a:r>
              <a:rPr lang="en-US" dirty="0">
                <a:cs typeface="Times New Roman" panose="02020603050405020304" pitchFamily="18" charset="0"/>
              </a:rPr>
              <a:t>Step 3 - Review Track Records</a:t>
            </a:r>
          </a:p>
        </p:txBody>
      </p:sp>
      <p:sp>
        <p:nvSpPr>
          <p:cNvPr id="7" name="TextBox 6">
            <a:extLst>
              <a:ext uri="{FF2B5EF4-FFF2-40B4-BE49-F238E27FC236}">
                <a16:creationId xmlns:a16="http://schemas.microsoft.com/office/drawing/2014/main" id="{484EEA2C-4B0A-49B2-9D22-1516B9642BD3}"/>
              </a:ext>
            </a:extLst>
          </p:cNvPr>
          <p:cNvSpPr txBox="1"/>
          <p:nvPr/>
        </p:nvSpPr>
        <p:spPr>
          <a:xfrm>
            <a:off x="355163" y="5868732"/>
            <a:ext cx="3490622" cy="369332"/>
          </a:xfrm>
          <a:prstGeom prst="rect">
            <a:avLst/>
          </a:prstGeom>
          <a:noFill/>
        </p:spPr>
        <p:txBody>
          <a:bodyPr wrap="square" rtlCol="0">
            <a:spAutoFit/>
          </a:bodyPr>
          <a:lstStyle/>
          <a:p>
            <a:r>
              <a:rPr lang="en-US" dirty="0">
                <a:cs typeface="Times New Roman" panose="02020603050405020304" pitchFamily="18" charset="0"/>
              </a:rPr>
              <a:t>Step 4 - Be Aware</a:t>
            </a:r>
          </a:p>
        </p:txBody>
      </p:sp>
      <p:sp>
        <p:nvSpPr>
          <p:cNvPr id="8" name="TextBox 7">
            <a:extLst>
              <a:ext uri="{FF2B5EF4-FFF2-40B4-BE49-F238E27FC236}">
                <a16:creationId xmlns:a16="http://schemas.microsoft.com/office/drawing/2014/main" id="{9801C333-A1C5-42BE-A3CF-1709B2CCAD7F}"/>
              </a:ext>
            </a:extLst>
          </p:cNvPr>
          <p:cNvSpPr txBox="1"/>
          <p:nvPr/>
        </p:nvSpPr>
        <p:spPr>
          <a:xfrm>
            <a:off x="395578" y="1009685"/>
            <a:ext cx="3490622" cy="369332"/>
          </a:xfrm>
          <a:prstGeom prst="rect">
            <a:avLst/>
          </a:prstGeom>
          <a:noFill/>
        </p:spPr>
        <p:txBody>
          <a:bodyPr wrap="square" rtlCol="0">
            <a:spAutoFit/>
          </a:bodyPr>
          <a:lstStyle/>
          <a:p>
            <a:r>
              <a:rPr lang="en-US" dirty="0">
                <a:cs typeface="Times New Roman" panose="02020603050405020304" pitchFamily="18" charset="0"/>
              </a:rPr>
              <a:t>Step 1 - Weigh Pros &amp; Cons</a:t>
            </a:r>
          </a:p>
        </p:txBody>
      </p:sp>
      <p:sp>
        <p:nvSpPr>
          <p:cNvPr id="9" name="TextBox 8">
            <a:extLst>
              <a:ext uri="{FF2B5EF4-FFF2-40B4-BE49-F238E27FC236}">
                <a16:creationId xmlns:a16="http://schemas.microsoft.com/office/drawing/2014/main" id="{FAF50A67-9D41-4B43-95FC-D03D8FD5CAE6}"/>
              </a:ext>
            </a:extLst>
          </p:cNvPr>
          <p:cNvSpPr txBox="1"/>
          <p:nvPr/>
        </p:nvSpPr>
        <p:spPr>
          <a:xfrm>
            <a:off x="341315" y="123049"/>
            <a:ext cx="3413052" cy="738664"/>
          </a:xfrm>
          <a:prstGeom prst="rect">
            <a:avLst/>
          </a:prstGeom>
          <a:noFill/>
        </p:spPr>
        <p:txBody>
          <a:bodyPr wrap="square" rtlCol="0">
            <a:spAutoFit/>
          </a:bodyPr>
          <a:lstStyle/>
          <a:p>
            <a:r>
              <a:rPr lang="en-US" sz="4200" b="1" dirty="0">
                <a:solidFill>
                  <a:srgbClr val="11161A"/>
                </a:solidFill>
                <a:cs typeface="Times New Roman" panose="02020603050405020304" pitchFamily="18" charset="0"/>
              </a:rPr>
              <a:t>Hire an Agent</a:t>
            </a:r>
          </a:p>
        </p:txBody>
      </p:sp>
      <p:cxnSp>
        <p:nvCxnSpPr>
          <p:cNvPr id="12" name="Straight Connector 11">
            <a:extLst>
              <a:ext uri="{FF2B5EF4-FFF2-40B4-BE49-F238E27FC236}">
                <a16:creationId xmlns:a16="http://schemas.microsoft.com/office/drawing/2014/main" id="{9FCA65B0-26DC-44E1-A57E-9EB6416F82F0}"/>
              </a:ext>
            </a:extLst>
          </p:cNvPr>
          <p:cNvCxnSpPr>
            <a:cxnSpLocks/>
          </p:cNvCxnSpPr>
          <p:nvPr/>
        </p:nvCxnSpPr>
        <p:spPr>
          <a:xfrm>
            <a:off x="361735" y="2862270"/>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40F63BA-13E7-4114-952D-C8803F0DB3A2}"/>
              </a:ext>
            </a:extLst>
          </p:cNvPr>
          <p:cNvCxnSpPr>
            <a:cxnSpLocks/>
          </p:cNvCxnSpPr>
          <p:nvPr/>
        </p:nvCxnSpPr>
        <p:spPr>
          <a:xfrm>
            <a:off x="369010" y="4538241"/>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D850EE0-0CC0-4F5E-8B8E-12F68907EA2D}"/>
              </a:ext>
            </a:extLst>
          </p:cNvPr>
          <p:cNvCxnSpPr>
            <a:cxnSpLocks/>
          </p:cNvCxnSpPr>
          <p:nvPr/>
        </p:nvCxnSpPr>
        <p:spPr>
          <a:xfrm>
            <a:off x="348590" y="6259438"/>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143D223-9DCA-4C63-B27A-6AB8CFA7D4DE}"/>
              </a:ext>
            </a:extLst>
          </p:cNvPr>
          <p:cNvCxnSpPr>
            <a:cxnSpLocks/>
          </p:cNvCxnSpPr>
          <p:nvPr/>
        </p:nvCxnSpPr>
        <p:spPr>
          <a:xfrm>
            <a:off x="361735" y="1421781"/>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D764E69-F0C5-46EF-920D-D860494A9C98}"/>
              </a:ext>
            </a:extLst>
          </p:cNvPr>
          <p:cNvCxnSpPr>
            <a:cxnSpLocks/>
          </p:cNvCxnSpPr>
          <p:nvPr/>
        </p:nvCxnSpPr>
        <p:spPr>
          <a:xfrm>
            <a:off x="361735" y="1486232"/>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17BC125-4EDE-4AB5-B150-4B508EF01E13}"/>
              </a:ext>
            </a:extLst>
          </p:cNvPr>
          <p:cNvCxnSpPr>
            <a:cxnSpLocks/>
          </p:cNvCxnSpPr>
          <p:nvPr/>
        </p:nvCxnSpPr>
        <p:spPr>
          <a:xfrm>
            <a:off x="362659" y="2925937"/>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352813E-BAA5-4536-8417-8D9F047386A8}"/>
              </a:ext>
            </a:extLst>
          </p:cNvPr>
          <p:cNvCxnSpPr>
            <a:cxnSpLocks/>
          </p:cNvCxnSpPr>
          <p:nvPr/>
        </p:nvCxnSpPr>
        <p:spPr>
          <a:xfrm>
            <a:off x="369010" y="4475773"/>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F775FEA-8A1C-46C7-B463-B60AF73080C6}"/>
              </a:ext>
            </a:extLst>
          </p:cNvPr>
          <p:cNvCxnSpPr>
            <a:cxnSpLocks/>
          </p:cNvCxnSpPr>
          <p:nvPr/>
        </p:nvCxnSpPr>
        <p:spPr>
          <a:xfrm>
            <a:off x="348590" y="6311545"/>
            <a:ext cx="3165360"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3678FA5D-9669-42D8-9B51-69F22D334F7F}"/>
              </a:ext>
            </a:extLst>
          </p:cNvPr>
          <p:cNvSpPr txBox="1"/>
          <p:nvPr/>
        </p:nvSpPr>
        <p:spPr>
          <a:xfrm>
            <a:off x="341315" y="1514257"/>
            <a:ext cx="3490622" cy="830997"/>
          </a:xfrm>
          <a:prstGeom prst="rect">
            <a:avLst/>
          </a:prstGeom>
          <a:noFill/>
        </p:spPr>
        <p:txBody>
          <a:bodyPr wrap="square" rtlCol="0">
            <a:spAutoFit/>
          </a:bodyPr>
          <a:lstStyle/>
          <a:p>
            <a:pPr marL="285750" indent="-285750">
              <a:buFont typeface="Wingdings" panose="05000000000000000000" pitchFamily="2" charset="2"/>
              <a:buChar char="§"/>
            </a:pPr>
            <a:r>
              <a:rPr lang="en-US" sz="1200" dirty="0"/>
              <a:t>Agent assisted homes sell on average for </a:t>
            </a:r>
            <a:r>
              <a:rPr lang="en-US" sz="1200" b="1" dirty="0"/>
              <a:t>$64,900 more</a:t>
            </a:r>
            <a:r>
              <a:rPr lang="en-US" sz="1200" baseline="-25000" dirty="0"/>
              <a:t>1</a:t>
            </a:r>
          </a:p>
          <a:p>
            <a:pPr marL="285750" indent="-285750">
              <a:buFont typeface="Wingdings" panose="05000000000000000000" pitchFamily="2" charset="2"/>
              <a:buChar char="§"/>
            </a:pPr>
            <a:r>
              <a:rPr lang="en-US" sz="1200" dirty="0"/>
              <a:t>Leveraging agent resources can save time and stress</a:t>
            </a:r>
            <a:endParaRPr lang="en-US" sz="1200" b="1" dirty="0"/>
          </a:p>
        </p:txBody>
      </p:sp>
      <p:sp>
        <p:nvSpPr>
          <p:cNvPr id="23" name="TextBox 22">
            <a:extLst>
              <a:ext uri="{FF2B5EF4-FFF2-40B4-BE49-F238E27FC236}">
                <a16:creationId xmlns:a16="http://schemas.microsoft.com/office/drawing/2014/main" id="{4B848949-1E9E-4E3E-B222-6D762B5EEEFA}"/>
              </a:ext>
            </a:extLst>
          </p:cNvPr>
          <p:cNvSpPr txBox="1"/>
          <p:nvPr/>
        </p:nvSpPr>
        <p:spPr>
          <a:xfrm>
            <a:off x="361735" y="2950485"/>
            <a:ext cx="3490622"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a:t>Ask family &amp; friends for referrals</a:t>
            </a:r>
          </a:p>
          <a:p>
            <a:pPr marL="285750" indent="-285750">
              <a:buFont typeface="Wingdings" panose="05000000000000000000" pitchFamily="2" charset="2"/>
              <a:buChar char="§"/>
            </a:pPr>
            <a:r>
              <a:rPr lang="en-US" sz="1200" dirty="0"/>
              <a:t>Ask if their listing agent sold within their desired time and price range</a:t>
            </a:r>
          </a:p>
          <a:p>
            <a:pPr marL="285750" indent="-285750">
              <a:buFont typeface="Wingdings" panose="05000000000000000000" pitchFamily="2" charset="2"/>
              <a:buChar char="§"/>
            </a:pPr>
            <a:r>
              <a:rPr lang="en-US" sz="1200" dirty="0"/>
              <a:t>Narrow down your selection by experience and market familiarity</a:t>
            </a:r>
          </a:p>
        </p:txBody>
      </p:sp>
      <p:sp>
        <p:nvSpPr>
          <p:cNvPr id="24" name="TextBox 23">
            <a:extLst>
              <a:ext uri="{FF2B5EF4-FFF2-40B4-BE49-F238E27FC236}">
                <a16:creationId xmlns:a16="http://schemas.microsoft.com/office/drawing/2014/main" id="{B4FE39CA-7D30-448F-A2D0-ECCBC4A48970}"/>
              </a:ext>
            </a:extLst>
          </p:cNvPr>
          <p:cNvSpPr txBox="1"/>
          <p:nvPr/>
        </p:nvSpPr>
        <p:spPr>
          <a:xfrm>
            <a:off x="361735" y="4541791"/>
            <a:ext cx="3490622" cy="1200329"/>
          </a:xfrm>
          <a:prstGeom prst="rect">
            <a:avLst/>
          </a:prstGeom>
          <a:noFill/>
        </p:spPr>
        <p:txBody>
          <a:bodyPr wrap="square" rtlCol="0">
            <a:spAutoFit/>
          </a:bodyPr>
          <a:lstStyle/>
          <a:p>
            <a:pPr marL="285750" indent="-285750">
              <a:buFont typeface="Wingdings" panose="05000000000000000000" pitchFamily="2" charset="2"/>
              <a:buChar char="§"/>
            </a:pPr>
            <a:r>
              <a:rPr lang="en-US" sz="1200" dirty="0"/>
              <a:t>Ask each agent you interview how many homes they’ve sold in your neighborhood and the average sale price</a:t>
            </a:r>
          </a:p>
          <a:p>
            <a:pPr marL="285750" indent="-285750">
              <a:buFont typeface="Wingdings" panose="05000000000000000000" pitchFamily="2" charset="2"/>
              <a:buChar char="§"/>
            </a:pPr>
            <a:r>
              <a:rPr lang="en-US" sz="1200" dirty="0"/>
              <a:t>Research agents’ in your area by reviewing their past sales on home search sites like Trulia and Zillow</a:t>
            </a:r>
          </a:p>
        </p:txBody>
      </p:sp>
      <p:sp>
        <p:nvSpPr>
          <p:cNvPr id="25" name="TextBox 24">
            <a:extLst>
              <a:ext uri="{FF2B5EF4-FFF2-40B4-BE49-F238E27FC236}">
                <a16:creationId xmlns:a16="http://schemas.microsoft.com/office/drawing/2014/main" id="{1AA24351-3731-40FF-B01F-AAAA4F951DA1}"/>
              </a:ext>
            </a:extLst>
          </p:cNvPr>
          <p:cNvSpPr txBox="1"/>
          <p:nvPr/>
        </p:nvSpPr>
        <p:spPr>
          <a:xfrm>
            <a:off x="341315" y="6313447"/>
            <a:ext cx="3490622" cy="1569660"/>
          </a:xfrm>
          <a:prstGeom prst="rect">
            <a:avLst/>
          </a:prstGeom>
          <a:noFill/>
        </p:spPr>
        <p:txBody>
          <a:bodyPr wrap="square" rtlCol="0">
            <a:spAutoFit/>
          </a:bodyPr>
          <a:lstStyle/>
          <a:p>
            <a:pPr marL="285750" indent="-285750">
              <a:buFont typeface="Wingdings" panose="05000000000000000000" pitchFamily="2" charset="2"/>
              <a:buChar char="§"/>
            </a:pPr>
            <a:r>
              <a:rPr lang="en-US" sz="1200" dirty="0"/>
              <a:t>Real estate agents like any other service provider have varying quality levels</a:t>
            </a:r>
          </a:p>
          <a:p>
            <a:pPr marL="285750" indent="-285750">
              <a:buFont typeface="Wingdings" panose="05000000000000000000" pitchFamily="2" charset="2"/>
              <a:buChar char="§"/>
            </a:pPr>
            <a:r>
              <a:rPr lang="en-US" sz="1200" dirty="0"/>
              <a:t>The average real estate commission is between </a:t>
            </a:r>
            <a:r>
              <a:rPr lang="en-US" sz="1200" b="1" dirty="0"/>
              <a:t>5-6%</a:t>
            </a:r>
          </a:p>
          <a:p>
            <a:pPr marL="285750" indent="-285750">
              <a:buFont typeface="Wingdings" panose="05000000000000000000" pitchFamily="2" charset="2"/>
              <a:buChar char="§"/>
            </a:pPr>
            <a:r>
              <a:rPr lang="en-US" sz="1200" dirty="0"/>
              <a:t>Be aware that their commission percentage is contingent on the services provided. 1% commission services do not include the full services of 5-6% agents</a:t>
            </a:r>
          </a:p>
        </p:txBody>
      </p:sp>
      <p:sp>
        <p:nvSpPr>
          <p:cNvPr id="2" name="Slide Number Placeholder 1">
            <a:extLst>
              <a:ext uri="{FF2B5EF4-FFF2-40B4-BE49-F238E27FC236}">
                <a16:creationId xmlns:a16="http://schemas.microsoft.com/office/drawing/2014/main" id="{25958BCD-4A95-4362-BA6B-ED0BB6895F24}"/>
              </a:ext>
            </a:extLst>
          </p:cNvPr>
          <p:cNvSpPr>
            <a:spLocks noGrp="1"/>
          </p:cNvSpPr>
          <p:nvPr>
            <p:ph type="sldNum" sz="quarter" idx="12"/>
          </p:nvPr>
        </p:nvSpPr>
        <p:spPr/>
        <p:txBody>
          <a:bodyPr/>
          <a:lstStyle/>
          <a:p>
            <a:fld id="{AFE33F42-6D5A-4EFB-9D31-E506E6CC22FA}" type="slidenum">
              <a:rPr lang="en-US" smtClean="0"/>
              <a:pPr/>
              <a:t>4</a:t>
            </a:fld>
            <a:endParaRPr lang="en-US" dirty="0"/>
          </a:p>
        </p:txBody>
      </p:sp>
      <p:sp>
        <p:nvSpPr>
          <p:cNvPr id="26" name="TextBox 25">
            <a:extLst>
              <a:ext uri="{FF2B5EF4-FFF2-40B4-BE49-F238E27FC236}">
                <a16:creationId xmlns:a16="http://schemas.microsoft.com/office/drawing/2014/main" id="{5DDD0A95-16AC-4A0B-8B8B-62C224DA62E3}"/>
              </a:ext>
            </a:extLst>
          </p:cNvPr>
          <p:cNvSpPr txBox="1"/>
          <p:nvPr/>
        </p:nvSpPr>
        <p:spPr>
          <a:xfrm>
            <a:off x="361735" y="8662672"/>
            <a:ext cx="3414967" cy="369332"/>
          </a:xfrm>
          <a:prstGeom prst="rect">
            <a:avLst/>
          </a:prstGeom>
          <a:noFill/>
        </p:spPr>
        <p:txBody>
          <a:bodyPr wrap="square" rtlCol="0">
            <a:spAutoFit/>
          </a:bodyPr>
          <a:lstStyle/>
          <a:p>
            <a:pPr marL="228600" indent="-228600">
              <a:buFont typeface="+mj-lt"/>
              <a:buAutoNum type="arabicPeriod"/>
            </a:pPr>
            <a:r>
              <a:rPr lang="en-US" sz="900" dirty="0"/>
              <a:t>https://www.nar.realtor/research-and-statistics/research-reports/highlights-from-the-profile-of-home-buyers-and-sellers</a:t>
            </a:r>
          </a:p>
        </p:txBody>
      </p:sp>
      <p:pic>
        <p:nvPicPr>
          <p:cNvPr id="11" name="Picture Placeholder 10">
            <a:extLst>
              <a:ext uri="{FF2B5EF4-FFF2-40B4-BE49-F238E27FC236}">
                <a16:creationId xmlns:a16="http://schemas.microsoft.com/office/drawing/2014/main" id="{D8AB2344-86E7-4403-9EBF-CA6B99798E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0421" t="-8" r="5271" b="8"/>
          <a:stretch/>
        </p:blipFill>
        <p:spPr>
          <a:xfrm>
            <a:off x="3886200" y="0"/>
            <a:ext cx="3886200" cy="9064625"/>
          </a:xfrm>
        </p:spPr>
      </p:pic>
    </p:spTree>
    <p:extLst>
      <p:ext uri="{BB962C8B-B14F-4D97-AF65-F5344CB8AC3E}">
        <p14:creationId xmlns:p14="http://schemas.microsoft.com/office/powerpoint/2010/main" val="244392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242BF5C-EFCE-4789-892C-18FA21ADFCE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11125" b="11125"/>
          <a:stretch>
            <a:fillRect/>
          </a:stretch>
        </p:blipFill>
        <p:spPr/>
      </p:pic>
      <p:sp>
        <p:nvSpPr>
          <p:cNvPr id="12" name="Rectangle 11">
            <a:extLst>
              <a:ext uri="{FF2B5EF4-FFF2-40B4-BE49-F238E27FC236}">
                <a16:creationId xmlns:a16="http://schemas.microsoft.com/office/drawing/2014/main" id="{AA4C34D3-EAA6-4DCE-92C5-70AFE5B1C7B1}"/>
              </a:ext>
            </a:extLst>
          </p:cNvPr>
          <p:cNvSpPr/>
          <p:nvPr/>
        </p:nvSpPr>
        <p:spPr>
          <a:xfrm>
            <a:off x="1425632" y="1888205"/>
            <a:ext cx="4921135" cy="463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31F556-EDC0-4A2A-8DC3-E4D8BC4B6B8D}"/>
              </a:ext>
            </a:extLst>
          </p:cNvPr>
          <p:cNvSpPr txBox="1"/>
          <p:nvPr/>
        </p:nvSpPr>
        <p:spPr>
          <a:xfrm>
            <a:off x="1542590" y="1674771"/>
            <a:ext cx="2275367" cy="1446550"/>
          </a:xfrm>
          <a:prstGeom prst="rect">
            <a:avLst/>
          </a:prstGeom>
          <a:noFill/>
        </p:spPr>
        <p:txBody>
          <a:bodyPr wrap="square" rtlCol="0">
            <a:spAutoFit/>
          </a:bodyPr>
          <a:lstStyle/>
          <a:p>
            <a:r>
              <a:rPr lang="en-US" sz="8800" b="1" dirty="0">
                <a:solidFill>
                  <a:srgbClr val="11161A"/>
                </a:solidFill>
                <a:cs typeface="Times New Roman" panose="02020603050405020304" pitchFamily="18" charset="0"/>
              </a:rPr>
              <a:t>02</a:t>
            </a:r>
          </a:p>
        </p:txBody>
      </p:sp>
      <p:cxnSp>
        <p:nvCxnSpPr>
          <p:cNvPr id="6" name="Straight Connector 5">
            <a:extLst>
              <a:ext uri="{FF2B5EF4-FFF2-40B4-BE49-F238E27FC236}">
                <a16:creationId xmlns:a16="http://schemas.microsoft.com/office/drawing/2014/main" id="{C9CA2F44-8BA8-4B25-AA95-2FAFE0E43268}"/>
              </a:ext>
            </a:extLst>
          </p:cNvPr>
          <p:cNvCxnSpPr>
            <a:cxnSpLocks/>
          </p:cNvCxnSpPr>
          <p:nvPr/>
        </p:nvCxnSpPr>
        <p:spPr>
          <a:xfrm>
            <a:off x="1606375" y="2919303"/>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4ECF135-8687-46F9-8FA4-D0BB6905A244}"/>
              </a:ext>
            </a:extLst>
          </p:cNvPr>
          <p:cNvCxnSpPr>
            <a:cxnSpLocks/>
          </p:cNvCxnSpPr>
          <p:nvPr/>
        </p:nvCxnSpPr>
        <p:spPr>
          <a:xfrm>
            <a:off x="1606375" y="3013454"/>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B412574-E846-46F7-A8EE-A72C89FD2549}"/>
              </a:ext>
            </a:extLst>
          </p:cNvPr>
          <p:cNvCxnSpPr>
            <a:cxnSpLocks/>
          </p:cNvCxnSpPr>
          <p:nvPr/>
        </p:nvCxnSpPr>
        <p:spPr>
          <a:xfrm>
            <a:off x="1606375" y="2966174"/>
            <a:ext cx="456580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6014DCF-E17F-497B-B3A2-843FB634C151}"/>
              </a:ext>
            </a:extLst>
          </p:cNvPr>
          <p:cNvSpPr txBox="1"/>
          <p:nvPr/>
        </p:nvSpPr>
        <p:spPr>
          <a:xfrm>
            <a:off x="1615445" y="3060734"/>
            <a:ext cx="4405023" cy="584775"/>
          </a:xfrm>
          <a:prstGeom prst="rect">
            <a:avLst/>
          </a:prstGeom>
          <a:noFill/>
        </p:spPr>
        <p:txBody>
          <a:bodyPr wrap="square" rtlCol="0">
            <a:spAutoFit/>
          </a:bodyPr>
          <a:lstStyle/>
          <a:p>
            <a:r>
              <a:rPr lang="en-US" sz="3200" dirty="0">
                <a:cs typeface="Times New Roman" panose="02020603050405020304" pitchFamily="18" charset="0"/>
              </a:rPr>
              <a:t>Price Your Home</a:t>
            </a:r>
          </a:p>
        </p:txBody>
      </p:sp>
      <p:sp>
        <p:nvSpPr>
          <p:cNvPr id="10" name="TextBox 9">
            <a:extLst>
              <a:ext uri="{FF2B5EF4-FFF2-40B4-BE49-F238E27FC236}">
                <a16:creationId xmlns:a16="http://schemas.microsoft.com/office/drawing/2014/main" id="{577CC052-BEE4-421F-B375-4249A5CC39C6}"/>
              </a:ext>
            </a:extLst>
          </p:cNvPr>
          <p:cNvSpPr txBox="1"/>
          <p:nvPr/>
        </p:nvSpPr>
        <p:spPr>
          <a:xfrm>
            <a:off x="1542590" y="3692788"/>
            <a:ext cx="4405023" cy="2308324"/>
          </a:xfrm>
          <a:prstGeom prst="rect">
            <a:avLst/>
          </a:prstGeom>
          <a:noFill/>
        </p:spPr>
        <p:txBody>
          <a:bodyPr wrap="square" rtlCol="0">
            <a:spAutoFit/>
          </a:bodyPr>
          <a:lstStyle/>
          <a:p>
            <a:r>
              <a:rPr lang="en-US" dirty="0"/>
              <a:t>Agents can use their knowledge of your local market to price your home. Experienced agents will understand historic sales in your market and seasonality to price your home. They’ll also consider your desired sale time and price, to make sure you get the maximum price within your preferred time set. </a:t>
            </a:r>
            <a:endParaRPr lang="en-US" dirty="0">
              <a:effectLst/>
            </a:endParaRPr>
          </a:p>
        </p:txBody>
      </p:sp>
    </p:spTree>
    <p:extLst>
      <p:ext uri="{BB962C8B-B14F-4D97-AF65-F5344CB8AC3E}">
        <p14:creationId xmlns:p14="http://schemas.microsoft.com/office/powerpoint/2010/main" val="260333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F8830B-56ED-458B-B82F-A5ED0D185BB8}"/>
              </a:ext>
            </a:extLst>
          </p:cNvPr>
          <p:cNvSpPr txBox="1"/>
          <p:nvPr/>
        </p:nvSpPr>
        <p:spPr>
          <a:xfrm>
            <a:off x="336847" y="1392174"/>
            <a:ext cx="3490622" cy="369332"/>
          </a:xfrm>
          <a:prstGeom prst="rect">
            <a:avLst/>
          </a:prstGeom>
          <a:noFill/>
        </p:spPr>
        <p:txBody>
          <a:bodyPr wrap="square" rtlCol="0">
            <a:spAutoFit/>
          </a:bodyPr>
          <a:lstStyle/>
          <a:p>
            <a:r>
              <a:rPr lang="en-US" dirty="0">
                <a:cs typeface="Times New Roman" panose="02020603050405020304" pitchFamily="18" charset="0"/>
              </a:rPr>
              <a:t>Step 1 – Request a CMA </a:t>
            </a:r>
          </a:p>
        </p:txBody>
      </p:sp>
      <p:sp>
        <p:nvSpPr>
          <p:cNvPr id="6" name="TextBox 5">
            <a:extLst>
              <a:ext uri="{FF2B5EF4-FFF2-40B4-BE49-F238E27FC236}">
                <a16:creationId xmlns:a16="http://schemas.microsoft.com/office/drawing/2014/main" id="{F3C4A010-0442-4ACA-A66E-DE8481673CD7}"/>
              </a:ext>
            </a:extLst>
          </p:cNvPr>
          <p:cNvSpPr txBox="1"/>
          <p:nvPr/>
        </p:nvSpPr>
        <p:spPr>
          <a:xfrm>
            <a:off x="336847" y="3712442"/>
            <a:ext cx="3490622" cy="369332"/>
          </a:xfrm>
          <a:prstGeom prst="rect">
            <a:avLst/>
          </a:prstGeom>
          <a:noFill/>
        </p:spPr>
        <p:txBody>
          <a:bodyPr wrap="square" rtlCol="0">
            <a:spAutoFit/>
          </a:bodyPr>
          <a:lstStyle/>
          <a:p>
            <a:r>
              <a:rPr lang="en-US" dirty="0">
                <a:cs typeface="Times New Roman" panose="02020603050405020304" pitchFamily="18" charset="0"/>
              </a:rPr>
              <a:t>Step 2 – Meet With Your Agent</a:t>
            </a:r>
          </a:p>
        </p:txBody>
      </p:sp>
      <p:sp>
        <p:nvSpPr>
          <p:cNvPr id="7" name="TextBox 6">
            <a:extLst>
              <a:ext uri="{FF2B5EF4-FFF2-40B4-BE49-F238E27FC236}">
                <a16:creationId xmlns:a16="http://schemas.microsoft.com/office/drawing/2014/main" id="{11C10819-A15D-4ACB-8E02-03BD117D514D}"/>
              </a:ext>
            </a:extLst>
          </p:cNvPr>
          <p:cNvSpPr txBox="1"/>
          <p:nvPr/>
        </p:nvSpPr>
        <p:spPr>
          <a:xfrm>
            <a:off x="375632" y="6017254"/>
            <a:ext cx="3490622" cy="369332"/>
          </a:xfrm>
          <a:prstGeom prst="rect">
            <a:avLst/>
          </a:prstGeom>
          <a:noFill/>
        </p:spPr>
        <p:txBody>
          <a:bodyPr wrap="square" rtlCol="0">
            <a:spAutoFit/>
          </a:bodyPr>
          <a:lstStyle/>
          <a:p>
            <a:r>
              <a:rPr lang="en-US" dirty="0">
                <a:cs typeface="Times New Roman" panose="02020603050405020304" pitchFamily="18" charset="0"/>
              </a:rPr>
              <a:t>Step 3 – Be Flexible</a:t>
            </a:r>
          </a:p>
        </p:txBody>
      </p:sp>
      <p:sp>
        <p:nvSpPr>
          <p:cNvPr id="8" name="TextBox 7">
            <a:extLst>
              <a:ext uri="{FF2B5EF4-FFF2-40B4-BE49-F238E27FC236}">
                <a16:creationId xmlns:a16="http://schemas.microsoft.com/office/drawing/2014/main" id="{10D5A5C5-89A6-4C3F-92D9-7D4A9CA1E553}"/>
              </a:ext>
            </a:extLst>
          </p:cNvPr>
          <p:cNvSpPr txBox="1"/>
          <p:nvPr/>
        </p:nvSpPr>
        <p:spPr>
          <a:xfrm>
            <a:off x="336847" y="46090"/>
            <a:ext cx="3413052" cy="1384995"/>
          </a:xfrm>
          <a:prstGeom prst="rect">
            <a:avLst/>
          </a:prstGeom>
          <a:noFill/>
        </p:spPr>
        <p:txBody>
          <a:bodyPr wrap="square" rtlCol="0">
            <a:spAutoFit/>
          </a:bodyPr>
          <a:lstStyle/>
          <a:p>
            <a:r>
              <a:rPr lang="en-US" sz="4200" b="1" dirty="0">
                <a:solidFill>
                  <a:srgbClr val="11161A"/>
                </a:solidFill>
                <a:cs typeface="Times New Roman" panose="02020603050405020304" pitchFamily="18" charset="0"/>
              </a:rPr>
              <a:t>Price </a:t>
            </a:r>
          </a:p>
          <a:p>
            <a:r>
              <a:rPr lang="en-US" sz="4200" b="1" dirty="0">
                <a:solidFill>
                  <a:srgbClr val="11161A"/>
                </a:solidFill>
                <a:cs typeface="Times New Roman" panose="02020603050405020304" pitchFamily="18" charset="0"/>
              </a:rPr>
              <a:t>Your Home</a:t>
            </a:r>
          </a:p>
        </p:txBody>
      </p:sp>
      <p:sp>
        <p:nvSpPr>
          <p:cNvPr id="15" name="TextBox 14">
            <a:extLst>
              <a:ext uri="{FF2B5EF4-FFF2-40B4-BE49-F238E27FC236}">
                <a16:creationId xmlns:a16="http://schemas.microsoft.com/office/drawing/2014/main" id="{48F532EB-F439-46AE-8F79-AFE1C59D9EA8}"/>
              </a:ext>
            </a:extLst>
          </p:cNvPr>
          <p:cNvSpPr txBox="1"/>
          <p:nvPr/>
        </p:nvSpPr>
        <p:spPr>
          <a:xfrm>
            <a:off x="375632" y="1832155"/>
            <a:ext cx="3490622" cy="1754326"/>
          </a:xfrm>
          <a:prstGeom prst="rect">
            <a:avLst/>
          </a:prstGeom>
          <a:noFill/>
        </p:spPr>
        <p:txBody>
          <a:bodyPr wrap="square" rtlCol="0">
            <a:spAutoFit/>
          </a:bodyPr>
          <a:lstStyle/>
          <a:p>
            <a:pPr marL="285750" indent="-285750">
              <a:buFont typeface="Wingdings" panose="05000000000000000000" pitchFamily="2" charset="2"/>
              <a:buChar char="§"/>
            </a:pPr>
            <a:r>
              <a:rPr lang="en-US" sz="1200" dirty="0"/>
              <a:t>A </a:t>
            </a:r>
            <a:r>
              <a:rPr lang="en-US" sz="1200" b="1" dirty="0"/>
              <a:t>CMA</a:t>
            </a:r>
            <a:r>
              <a:rPr lang="en-US" sz="1200" dirty="0"/>
              <a:t> or </a:t>
            </a:r>
            <a:r>
              <a:rPr lang="en-US" sz="1200" b="1" dirty="0"/>
              <a:t>Comparative Market Analysis  </a:t>
            </a:r>
            <a:r>
              <a:rPr lang="en-US" sz="1200" dirty="0"/>
              <a:t>is a document, taken from your local Multiple Listing Service (MLS) database that lists out sold home details. You’ll see homes of similar value with their sold price and sale time. The report will then provide a suggested listing price.</a:t>
            </a:r>
          </a:p>
          <a:p>
            <a:pPr marL="285750" indent="-285750">
              <a:buFont typeface="Wingdings" panose="05000000000000000000" pitchFamily="2" charset="2"/>
              <a:buChar char="§"/>
            </a:pPr>
            <a:r>
              <a:rPr lang="en-US" sz="1200" dirty="0"/>
              <a:t>A real estate agent sill typically provide you with a CMA during their listing presentation in hopes that you’ll hire them as their agent. </a:t>
            </a:r>
          </a:p>
        </p:txBody>
      </p:sp>
      <p:sp>
        <p:nvSpPr>
          <p:cNvPr id="16" name="TextBox 15">
            <a:extLst>
              <a:ext uri="{FF2B5EF4-FFF2-40B4-BE49-F238E27FC236}">
                <a16:creationId xmlns:a16="http://schemas.microsoft.com/office/drawing/2014/main" id="{16D5607F-8803-445C-A475-82416AD31C72}"/>
              </a:ext>
            </a:extLst>
          </p:cNvPr>
          <p:cNvSpPr txBox="1"/>
          <p:nvPr/>
        </p:nvSpPr>
        <p:spPr>
          <a:xfrm>
            <a:off x="336847" y="4151720"/>
            <a:ext cx="3490622"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a:t>After selecting an agent, meet again to finalize a price with them. Be sure your agent is familiar enough with your market to strategically price, position, and present your home</a:t>
            </a:r>
          </a:p>
          <a:p>
            <a:pPr marL="285750" indent="-285750">
              <a:buFont typeface="Wingdings" panose="05000000000000000000" pitchFamily="2" charset="2"/>
              <a:buChar char="§"/>
            </a:pPr>
            <a:r>
              <a:rPr lang="en-US" sz="1200" dirty="0"/>
              <a:t>To schedule a CMA report click the link below -</a:t>
            </a:r>
          </a:p>
        </p:txBody>
      </p:sp>
      <p:sp>
        <p:nvSpPr>
          <p:cNvPr id="17" name="TextBox 16">
            <a:extLst>
              <a:ext uri="{FF2B5EF4-FFF2-40B4-BE49-F238E27FC236}">
                <a16:creationId xmlns:a16="http://schemas.microsoft.com/office/drawing/2014/main" id="{92FBDB2A-8039-424B-BE0A-731FAAC17BEE}"/>
              </a:ext>
            </a:extLst>
          </p:cNvPr>
          <p:cNvSpPr txBox="1"/>
          <p:nvPr/>
        </p:nvSpPr>
        <p:spPr>
          <a:xfrm>
            <a:off x="333239" y="6412087"/>
            <a:ext cx="3490622" cy="1200329"/>
          </a:xfrm>
          <a:prstGeom prst="rect">
            <a:avLst/>
          </a:prstGeom>
          <a:noFill/>
        </p:spPr>
        <p:txBody>
          <a:bodyPr wrap="square" rtlCol="0">
            <a:spAutoFit/>
          </a:bodyPr>
          <a:lstStyle/>
          <a:p>
            <a:pPr marL="285750" indent="-285750">
              <a:buFont typeface="Wingdings" panose="05000000000000000000" pitchFamily="2" charset="2"/>
              <a:buChar char="§"/>
            </a:pPr>
            <a:r>
              <a:rPr lang="en-US" sz="1200" dirty="0"/>
              <a:t>Have realistic expectations going into your listing presentation</a:t>
            </a:r>
          </a:p>
          <a:p>
            <a:pPr marL="285750" indent="-285750">
              <a:buFont typeface="Wingdings" panose="05000000000000000000" pitchFamily="2" charset="2"/>
              <a:buChar char="§"/>
            </a:pPr>
            <a:r>
              <a:rPr lang="en-US" sz="1200" dirty="0"/>
              <a:t>Don’t rely on home search sites like Zillow or Trulia to provide a suggested list price</a:t>
            </a:r>
          </a:p>
          <a:p>
            <a:pPr marL="285750" indent="-285750">
              <a:buFont typeface="Wingdings" panose="05000000000000000000" pitchFamily="2" charset="2"/>
              <a:buChar char="§"/>
            </a:pPr>
            <a:r>
              <a:rPr lang="en-US" sz="1200" dirty="0"/>
              <a:t>Consult agents familiar with your market before making price expectations</a:t>
            </a:r>
          </a:p>
        </p:txBody>
      </p:sp>
      <p:sp>
        <p:nvSpPr>
          <p:cNvPr id="2" name="Slide Number Placeholder 1">
            <a:extLst>
              <a:ext uri="{FF2B5EF4-FFF2-40B4-BE49-F238E27FC236}">
                <a16:creationId xmlns:a16="http://schemas.microsoft.com/office/drawing/2014/main" id="{8E9FBB93-F9C3-44BA-9BAC-4FAC856EA479}"/>
              </a:ext>
            </a:extLst>
          </p:cNvPr>
          <p:cNvSpPr>
            <a:spLocks noGrp="1"/>
          </p:cNvSpPr>
          <p:nvPr>
            <p:ph type="sldNum" sz="quarter" idx="12"/>
          </p:nvPr>
        </p:nvSpPr>
        <p:spPr/>
        <p:txBody>
          <a:bodyPr/>
          <a:lstStyle/>
          <a:p>
            <a:fld id="{AFE33F42-6D5A-4EFB-9D31-E506E6CC22FA}" type="slidenum">
              <a:rPr lang="en-US" smtClean="0"/>
              <a:pPr/>
              <a:t>6</a:t>
            </a:fld>
            <a:endParaRPr lang="en-US" dirty="0"/>
          </a:p>
        </p:txBody>
      </p:sp>
      <p:cxnSp>
        <p:nvCxnSpPr>
          <p:cNvPr id="22" name="Straight Connector 21">
            <a:extLst>
              <a:ext uri="{FF2B5EF4-FFF2-40B4-BE49-F238E27FC236}">
                <a16:creationId xmlns:a16="http://schemas.microsoft.com/office/drawing/2014/main" id="{96C590DA-496B-443D-906D-CD94EFEADF79}"/>
              </a:ext>
            </a:extLst>
          </p:cNvPr>
          <p:cNvCxnSpPr>
            <a:cxnSpLocks/>
          </p:cNvCxnSpPr>
          <p:nvPr/>
        </p:nvCxnSpPr>
        <p:spPr>
          <a:xfrm>
            <a:off x="335923" y="4081774"/>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A0FAB0D-2394-450F-969A-6BED26A76EFB}"/>
              </a:ext>
            </a:extLst>
          </p:cNvPr>
          <p:cNvCxnSpPr>
            <a:cxnSpLocks/>
          </p:cNvCxnSpPr>
          <p:nvPr/>
        </p:nvCxnSpPr>
        <p:spPr>
          <a:xfrm>
            <a:off x="375632" y="6361084"/>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22A867E-3B3E-4AF6-8F18-741CD9A49C30}"/>
              </a:ext>
            </a:extLst>
          </p:cNvPr>
          <p:cNvCxnSpPr>
            <a:cxnSpLocks/>
          </p:cNvCxnSpPr>
          <p:nvPr/>
        </p:nvCxnSpPr>
        <p:spPr>
          <a:xfrm>
            <a:off x="368357" y="1761506"/>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8C564EA-56C5-42EE-9F9A-384BBD041B28}"/>
              </a:ext>
            </a:extLst>
          </p:cNvPr>
          <p:cNvCxnSpPr>
            <a:cxnSpLocks/>
          </p:cNvCxnSpPr>
          <p:nvPr/>
        </p:nvCxnSpPr>
        <p:spPr>
          <a:xfrm>
            <a:off x="368357" y="1825957"/>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568E897B-371D-489C-947E-8617279F552D}"/>
              </a:ext>
            </a:extLst>
          </p:cNvPr>
          <p:cNvCxnSpPr>
            <a:cxnSpLocks/>
          </p:cNvCxnSpPr>
          <p:nvPr/>
        </p:nvCxnSpPr>
        <p:spPr>
          <a:xfrm>
            <a:off x="336847" y="4145441"/>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9BCBF30-98EE-4D7A-964E-26FAD36A12CB}"/>
              </a:ext>
            </a:extLst>
          </p:cNvPr>
          <p:cNvCxnSpPr>
            <a:cxnSpLocks/>
          </p:cNvCxnSpPr>
          <p:nvPr/>
        </p:nvCxnSpPr>
        <p:spPr>
          <a:xfrm>
            <a:off x="375632" y="6413191"/>
            <a:ext cx="3165360"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8FCC726D-F7EC-49B0-84B6-4F4F61BFE8C0}"/>
              </a:ext>
            </a:extLst>
          </p:cNvPr>
          <p:cNvSpPr/>
          <p:nvPr/>
        </p:nvSpPr>
        <p:spPr>
          <a:xfrm>
            <a:off x="959928" y="5365982"/>
            <a:ext cx="2275433" cy="396769"/>
          </a:xfrm>
          <a:prstGeom prst="rect">
            <a:avLst/>
          </a:prstGeom>
          <a:solidFill>
            <a:srgbClr val="73767D"/>
          </a:solidFill>
          <a:ln>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CF75304-6DBF-4980-868F-12EC29B9F9C1}"/>
              </a:ext>
            </a:extLst>
          </p:cNvPr>
          <p:cNvSpPr txBox="1"/>
          <p:nvPr/>
        </p:nvSpPr>
        <p:spPr>
          <a:xfrm>
            <a:off x="959928" y="5383944"/>
            <a:ext cx="2275433" cy="369332"/>
          </a:xfrm>
          <a:prstGeom prst="rect">
            <a:avLst/>
          </a:prstGeom>
          <a:noFill/>
        </p:spPr>
        <p:txBody>
          <a:bodyPr wrap="square" rtlCol="0">
            <a:spAutoFit/>
          </a:bodyPr>
          <a:lstStyle/>
          <a:p>
            <a:pPr algn="ctr"/>
            <a:r>
              <a:rPr lang="en-US" dirty="0">
                <a:solidFill>
                  <a:schemeClr val="bg1"/>
                </a:solidFill>
                <a:cs typeface="Times New Roman" panose="02020603050405020304" pitchFamily="18" charset="0"/>
              </a:rPr>
              <a:t>Request a CMA</a:t>
            </a:r>
          </a:p>
        </p:txBody>
      </p:sp>
      <p:pic>
        <p:nvPicPr>
          <p:cNvPr id="10" name="Picture Placeholder 9">
            <a:extLst>
              <a:ext uri="{FF2B5EF4-FFF2-40B4-BE49-F238E27FC236}">
                <a16:creationId xmlns:a16="http://schemas.microsoft.com/office/drawing/2014/main" id="{4A96532E-351E-47D6-BB37-097B5492F43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7846" r="17846"/>
          <a:stretch>
            <a:fillRect/>
          </a:stretch>
        </p:blipFill>
        <p:spPr/>
      </p:pic>
    </p:spTree>
    <p:extLst>
      <p:ext uri="{BB962C8B-B14F-4D97-AF65-F5344CB8AC3E}">
        <p14:creationId xmlns:p14="http://schemas.microsoft.com/office/powerpoint/2010/main" val="238130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4E5C358-BAA5-431C-A073-15100D7DFBC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21388" r="21388"/>
          <a:stretch>
            <a:fillRect/>
          </a:stretch>
        </p:blipFill>
        <p:spPr/>
      </p:pic>
      <p:sp>
        <p:nvSpPr>
          <p:cNvPr id="4" name="Rectangle 3">
            <a:extLst>
              <a:ext uri="{FF2B5EF4-FFF2-40B4-BE49-F238E27FC236}">
                <a16:creationId xmlns:a16="http://schemas.microsoft.com/office/drawing/2014/main" id="{F2B9C27D-2C7C-4E2A-BBE0-1B6D1458D2A5}"/>
              </a:ext>
            </a:extLst>
          </p:cNvPr>
          <p:cNvSpPr/>
          <p:nvPr/>
        </p:nvSpPr>
        <p:spPr>
          <a:xfrm>
            <a:off x="1388225" y="1449103"/>
            <a:ext cx="4995949" cy="4568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31F556-EDC0-4A2A-8DC3-E4D8BC4B6B8D}"/>
              </a:ext>
            </a:extLst>
          </p:cNvPr>
          <p:cNvSpPr txBox="1"/>
          <p:nvPr/>
        </p:nvSpPr>
        <p:spPr>
          <a:xfrm>
            <a:off x="4920024" y="1449103"/>
            <a:ext cx="2275367" cy="1446550"/>
          </a:xfrm>
          <a:prstGeom prst="rect">
            <a:avLst/>
          </a:prstGeom>
          <a:noFill/>
        </p:spPr>
        <p:txBody>
          <a:bodyPr wrap="square" rtlCol="0">
            <a:spAutoFit/>
          </a:bodyPr>
          <a:lstStyle/>
          <a:p>
            <a:r>
              <a:rPr lang="en-US" sz="8800" b="1" dirty="0">
                <a:solidFill>
                  <a:srgbClr val="11161A"/>
                </a:solidFill>
                <a:cs typeface="Times New Roman" panose="02020603050405020304" pitchFamily="18" charset="0"/>
              </a:rPr>
              <a:t>03</a:t>
            </a:r>
          </a:p>
        </p:txBody>
      </p:sp>
      <p:cxnSp>
        <p:nvCxnSpPr>
          <p:cNvPr id="6" name="Straight Connector 5">
            <a:extLst>
              <a:ext uri="{FF2B5EF4-FFF2-40B4-BE49-F238E27FC236}">
                <a16:creationId xmlns:a16="http://schemas.microsoft.com/office/drawing/2014/main" id="{C9CA2F44-8BA8-4B25-AA95-2FAFE0E43268}"/>
              </a:ext>
            </a:extLst>
          </p:cNvPr>
          <p:cNvCxnSpPr>
            <a:cxnSpLocks/>
          </p:cNvCxnSpPr>
          <p:nvPr/>
        </p:nvCxnSpPr>
        <p:spPr>
          <a:xfrm>
            <a:off x="1624617" y="2719364"/>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4ECF135-8687-46F9-8FA4-D0BB6905A244}"/>
              </a:ext>
            </a:extLst>
          </p:cNvPr>
          <p:cNvCxnSpPr>
            <a:cxnSpLocks/>
          </p:cNvCxnSpPr>
          <p:nvPr/>
        </p:nvCxnSpPr>
        <p:spPr>
          <a:xfrm>
            <a:off x="1624617" y="2813515"/>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B412574-E846-46F7-A8EE-A72C89FD2549}"/>
              </a:ext>
            </a:extLst>
          </p:cNvPr>
          <p:cNvCxnSpPr>
            <a:cxnSpLocks/>
          </p:cNvCxnSpPr>
          <p:nvPr/>
        </p:nvCxnSpPr>
        <p:spPr>
          <a:xfrm>
            <a:off x="1618267" y="2766235"/>
            <a:ext cx="456580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6014DCF-E17F-497B-B3A2-843FB634C151}"/>
              </a:ext>
            </a:extLst>
          </p:cNvPr>
          <p:cNvSpPr txBox="1"/>
          <p:nvPr/>
        </p:nvSpPr>
        <p:spPr>
          <a:xfrm>
            <a:off x="2790368" y="2780466"/>
            <a:ext cx="4405023" cy="584775"/>
          </a:xfrm>
          <a:prstGeom prst="rect">
            <a:avLst/>
          </a:prstGeom>
          <a:noFill/>
        </p:spPr>
        <p:txBody>
          <a:bodyPr wrap="square" rtlCol="0">
            <a:spAutoFit/>
          </a:bodyPr>
          <a:lstStyle/>
          <a:p>
            <a:r>
              <a:rPr lang="en-US" sz="3200" dirty="0">
                <a:cs typeface="Times New Roman" panose="02020603050405020304" pitchFamily="18" charset="0"/>
              </a:rPr>
              <a:t>Staging Your Home</a:t>
            </a:r>
          </a:p>
        </p:txBody>
      </p:sp>
      <p:sp>
        <p:nvSpPr>
          <p:cNvPr id="10" name="TextBox 9">
            <a:extLst>
              <a:ext uri="{FF2B5EF4-FFF2-40B4-BE49-F238E27FC236}">
                <a16:creationId xmlns:a16="http://schemas.microsoft.com/office/drawing/2014/main" id="{577CC052-BEE4-421F-B375-4249A5CC39C6}"/>
              </a:ext>
            </a:extLst>
          </p:cNvPr>
          <p:cNvSpPr txBox="1"/>
          <p:nvPr/>
        </p:nvSpPr>
        <p:spPr>
          <a:xfrm>
            <a:off x="1822806" y="3369123"/>
            <a:ext cx="4405023" cy="2308324"/>
          </a:xfrm>
          <a:prstGeom prst="rect">
            <a:avLst/>
          </a:prstGeom>
          <a:noFill/>
        </p:spPr>
        <p:txBody>
          <a:bodyPr wrap="square" rtlCol="0">
            <a:spAutoFit/>
          </a:bodyPr>
          <a:lstStyle/>
          <a:p>
            <a:pPr algn="r"/>
            <a:r>
              <a:rPr lang="en-US" dirty="0"/>
              <a:t>A lot of sellers make the mistake of over cleaning their home. You may be asking yourself, how can my home be too clean? If a home looks sterile or unlived in, sort of like a department store display or model home, buyers may have difficulty picturing themselves living in your home. Be sure to follow these tips for staging your home.</a:t>
            </a:r>
            <a:endParaRPr lang="en-US" dirty="0">
              <a:effectLst/>
            </a:endParaRPr>
          </a:p>
        </p:txBody>
      </p:sp>
    </p:spTree>
    <p:extLst>
      <p:ext uri="{BB962C8B-B14F-4D97-AF65-F5344CB8AC3E}">
        <p14:creationId xmlns:p14="http://schemas.microsoft.com/office/powerpoint/2010/main" val="12953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F8830B-56ED-458B-B82F-A5ED0D185BB8}"/>
              </a:ext>
            </a:extLst>
          </p:cNvPr>
          <p:cNvSpPr txBox="1"/>
          <p:nvPr/>
        </p:nvSpPr>
        <p:spPr>
          <a:xfrm>
            <a:off x="345551" y="1466834"/>
            <a:ext cx="3490622" cy="369332"/>
          </a:xfrm>
          <a:prstGeom prst="rect">
            <a:avLst/>
          </a:prstGeom>
          <a:noFill/>
        </p:spPr>
        <p:txBody>
          <a:bodyPr wrap="square" rtlCol="0">
            <a:spAutoFit/>
          </a:bodyPr>
          <a:lstStyle/>
          <a:p>
            <a:r>
              <a:rPr lang="en-US" dirty="0">
                <a:cs typeface="Times New Roman" panose="02020603050405020304" pitchFamily="18" charset="0"/>
              </a:rPr>
              <a:t>Step 1 – Boost Curb Appeal</a:t>
            </a:r>
          </a:p>
        </p:txBody>
      </p:sp>
      <p:sp>
        <p:nvSpPr>
          <p:cNvPr id="7" name="TextBox 6">
            <a:extLst>
              <a:ext uri="{FF2B5EF4-FFF2-40B4-BE49-F238E27FC236}">
                <a16:creationId xmlns:a16="http://schemas.microsoft.com/office/drawing/2014/main" id="{11C10819-A15D-4ACB-8E02-03BD117D514D}"/>
              </a:ext>
            </a:extLst>
          </p:cNvPr>
          <p:cNvSpPr txBox="1"/>
          <p:nvPr/>
        </p:nvSpPr>
        <p:spPr>
          <a:xfrm>
            <a:off x="345551" y="6031660"/>
            <a:ext cx="3490622" cy="369332"/>
          </a:xfrm>
          <a:prstGeom prst="rect">
            <a:avLst/>
          </a:prstGeom>
          <a:noFill/>
        </p:spPr>
        <p:txBody>
          <a:bodyPr wrap="square" rtlCol="0">
            <a:spAutoFit/>
          </a:bodyPr>
          <a:lstStyle/>
          <a:p>
            <a:r>
              <a:rPr lang="en-US" dirty="0">
                <a:cs typeface="Times New Roman" panose="02020603050405020304" pitchFamily="18" charset="0"/>
              </a:rPr>
              <a:t>Step 3 – Hire A Professional Stager</a:t>
            </a:r>
          </a:p>
        </p:txBody>
      </p:sp>
      <p:sp>
        <p:nvSpPr>
          <p:cNvPr id="8" name="TextBox 7">
            <a:extLst>
              <a:ext uri="{FF2B5EF4-FFF2-40B4-BE49-F238E27FC236}">
                <a16:creationId xmlns:a16="http://schemas.microsoft.com/office/drawing/2014/main" id="{10D5A5C5-89A6-4C3F-92D9-7D4A9CA1E553}"/>
              </a:ext>
            </a:extLst>
          </p:cNvPr>
          <p:cNvSpPr txBox="1"/>
          <p:nvPr/>
        </p:nvSpPr>
        <p:spPr>
          <a:xfrm>
            <a:off x="373094" y="90468"/>
            <a:ext cx="3413052" cy="1323439"/>
          </a:xfrm>
          <a:prstGeom prst="rect">
            <a:avLst/>
          </a:prstGeom>
          <a:noFill/>
        </p:spPr>
        <p:txBody>
          <a:bodyPr wrap="square" rtlCol="0">
            <a:spAutoFit/>
          </a:bodyPr>
          <a:lstStyle/>
          <a:p>
            <a:r>
              <a:rPr lang="en-US" sz="4000" b="1" dirty="0">
                <a:cs typeface="Times New Roman" panose="02020603050405020304" pitchFamily="18" charset="0"/>
              </a:rPr>
              <a:t>Staging</a:t>
            </a:r>
          </a:p>
          <a:p>
            <a:r>
              <a:rPr lang="en-US" sz="4000" b="1" dirty="0">
                <a:cs typeface="Times New Roman" panose="02020603050405020304" pitchFamily="18" charset="0"/>
              </a:rPr>
              <a:t>Your Home</a:t>
            </a:r>
          </a:p>
        </p:txBody>
      </p:sp>
      <p:sp>
        <p:nvSpPr>
          <p:cNvPr id="15" name="TextBox 14">
            <a:extLst>
              <a:ext uri="{FF2B5EF4-FFF2-40B4-BE49-F238E27FC236}">
                <a16:creationId xmlns:a16="http://schemas.microsoft.com/office/drawing/2014/main" id="{48F532EB-F439-46AE-8F79-AFE1C59D9EA8}"/>
              </a:ext>
            </a:extLst>
          </p:cNvPr>
          <p:cNvSpPr txBox="1"/>
          <p:nvPr/>
        </p:nvSpPr>
        <p:spPr>
          <a:xfrm>
            <a:off x="369281" y="1913895"/>
            <a:ext cx="3490622" cy="1384995"/>
          </a:xfrm>
          <a:prstGeom prst="rect">
            <a:avLst/>
          </a:prstGeom>
          <a:noFill/>
        </p:spPr>
        <p:txBody>
          <a:bodyPr wrap="square" rtlCol="0">
            <a:spAutoFit/>
          </a:bodyPr>
          <a:lstStyle/>
          <a:p>
            <a:pPr marL="285750" indent="-285750">
              <a:buFont typeface="Wingdings" panose="05000000000000000000" pitchFamily="2" charset="2"/>
              <a:buChar char="§"/>
            </a:pPr>
            <a:r>
              <a:rPr lang="en-US" sz="1200" dirty="0"/>
              <a:t>“</a:t>
            </a:r>
            <a:r>
              <a:rPr lang="en-US" sz="1200" b="1" dirty="0"/>
              <a:t>Curb appeal</a:t>
            </a:r>
            <a:r>
              <a:rPr lang="en-US" sz="1200" dirty="0"/>
              <a:t>” refers to the physical appearance of a home’s exterior. It’s the first thing buyers see before entering your home and it leaves a lasting impression. </a:t>
            </a:r>
          </a:p>
          <a:p>
            <a:pPr marL="285750" indent="-285750">
              <a:buFont typeface="Wingdings" panose="05000000000000000000" pitchFamily="2" charset="2"/>
              <a:buChar char="§"/>
            </a:pPr>
            <a:r>
              <a:rPr lang="en-US" sz="1200" b="1" dirty="0"/>
              <a:t>94% of Realtors® </a:t>
            </a:r>
            <a:r>
              <a:rPr lang="en-US" sz="1200" dirty="0"/>
              <a:t>suggest sellers improve their home’s curb appeal before listing it for sale with them</a:t>
            </a:r>
            <a:r>
              <a:rPr lang="en-US" sz="1200" baseline="-25000" dirty="0"/>
              <a:t>1</a:t>
            </a:r>
            <a:endParaRPr lang="en-US" sz="1200" dirty="0"/>
          </a:p>
        </p:txBody>
      </p:sp>
      <p:sp>
        <p:nvSpPr>
          <p:cNvPr id="17" name="TextBox 16">
            <a:extLst>
              <a:ext uri="{FF2B5EF4-FFF2-40B4-BE49-F238E27FC236}">
                <a16:creationId xmlns:a16="http://schemas.microsoft.com/office/drawing/2014/main" id="{92FBDB2A-8039-424B-BE0A-731FAAC17BEE}"/>
              </a:ext>
            </a:extLst>
          </p:cNvPr>
          <p:cNvSpPr txBox="1"/>
          <p:nvPr/>
        </p:nvSpPr>
        <p:spPr>
          <a:xfrm>
            <a:off x="345551" y="6476493"/>
            <a:ext cx="3490622" cy="646331"/>
          </a:xfrm>
          <a:prstGeom prst="rect">
            <a:avLst/>
          </a:prstGeom>
          <a:noFill/>
        </p:spPr>
        <p:txBody>
          <a:bodyPr wrap="square" rtlCol="0">
            <a:spAutoFit/>
          </a:bodyPr>
          <a:lstStyle/>
          <a:p>
            <a:pPr marL="285750" indent="-285750">
              <a:buFont typeface="Wingdings" panose="05000000000000000000" pitchFamily="2" charset="2"/>
              <a:buChar char="§"/>
            </a:pPr>
            <a:r>
              <a:rPr lang="en-US" sz="1200" dirty="0"/>
              <a:t>The National Association of Realtors® has found that hiring a stager increases a home’s sale price by </a:t>
            </a:r>
            <a:r>
              <a:rPr lang="en-US" sz="1200" b="1" dirty="0"/>
              <a:t>6-10%</a:t>
            </a:r>
            <a:r>
              <a:rPr lang="en-US" sz="1200" dirty="0"/>
              <a:t> and decreases time on the market</a:t>
            </a:r>
            <a:r>
              <a:rPr lang="en-US" sz="1200" baseline="-25000" dirty="0"/>
              <a:t>2</a:t>
            </a:r>
            <a:endParaRPr lang="en-US" sz="1200" dirty="0"/>
          </a:p>
        </p:txBody>
      </p:sp>
      <p:sp>
        <p:nvSpPr>
          <p:cNvPr id="2" name="Slide Number Placeholder 1">
            <a:extLst>
              <a:ext uri="{FF2B5EF4-FFF2-40B4-BE49-F238E27FC236}">
                <a16:creationId xmlns:a16="http://schemas.microsoft.com/office/drawing/2014/main" id="{5FC0336D-F633-4F33-A80C-D3C0BCEE9C67}"/>
              </a:ext>
            </a:extLst>
          </p:cNvPr>
          <p:cNvSpPr>
            <a:spLocks noGrp="1"/>
          </p:cNvSpPr>
          <p:nvPr>
            <p:ph type="sldNum" sz="quarter" idx="12"/>
          </p:nvPr>
        </p:nvSpPr>
        <p:spPr/>
        <p:txBody>
          <a:bodyPr/>
          <a:lstStyle/>
          <a:p>
            <a:fld id="{AFE33F42-6D5A-4EFB-9D31-E506E6CC22FA}" type="slidenum">
              <a:rPr lang="en-US" smtClean="0"/>
              <a:pPr/>
              <a:t>8</a:t>
            </a:fld>
            <a:endParaRPr lang="en-US" dirty="0"/>
          </a:p>
        </p:txBody>
      </p:sp>
      <p:sp>
        <p:nvSpPr>
          <p:cNvPr id="25" name="TextBox 24">
            <a:extLst>
              <a:ext uri="{FF2B5EF4-FFF2-40B4-BE49-F238E27FC236}">
                <a16:creationId xmlns:a16="http://schemas.microsoft.com/office/drawing/2014/main" id="{AD84DEA1-0012-424D-A89C-DEE538CBA777}"/>
              </a:ext>
            </a:extLst>
          </p:cNvPr>
          <p:cNvSpPr txBox="1"/>
          <p:nvPr/>
        </p:nvSpPr>
        <p:spPr>
          <a:xfrm>
            <a:off x="369281" y="3398472"/>
            <a:ext cx="3490622" cy="369332"/>
          </a:xfrm>
          <a:prstGeom prst="rect">
            <a:avLst/>
          </a:prstGeom>
          <a:noFill/>
        </p:spPr>
        <p:txBody>
          <a:bodyPr wrap="square" rtlCol="0">
            <a:spAutoFit/>
          </a:bodyPr>
          <a:lstStyle/>
          <a:p>
            <a:r>
              <a:rPr lang="en-US" dirty="0">
                <a:cs typeface="Times New Roman" panose="02020603050405020304" pitchFamily="18" charset="0"/>
              </a:rPr>
              <a:t>Step 2 – Look Alive</a:t>
            </a:r>
          </a:p>
        </p:txBody>
      </p:sp>
      <p:sp>
        <p:nvSpPr>
          <p:cNvPr id="28" name="TextBox 27">
            <a:extLst>
              <a:ext uri="{FF2B5EF4-FFF2-40B4-BE49-F238E27FC236}">
                <a16:creationId xmlns:a16="http://schemas.microsoft.com/office/drawing/2014/main" id="{F176B6BD-9816-4412-B577-E24468400642}"/>
              </a:ext>
            </a:extLst>
          </p:cNvPr>
          <p:cNvSpPr txBox="1"/>
          <p:nvPr/>
        </p:nvSpPr>
        <p:spPr>
          <a:xfrm>
            <a:off x="369281" y="3820731"/>
            <a:ext cx="3490622" cy="2123658"/>
          </a:xfrm>
          <a:prstGeom prst="rect">
            <a:avLst/>
          </a:prstGeom>
          <a:noFill/>
        </p:spPr>
        <p:txBody>
          <a:bodyPr wrap="square" rtlCol="0">
            <a:spAutoFit/>
          </a:bodyPr>
          <a:lstStyle/>
          <a:p>
            <a:pPr marL="285750" indent="-285750">
              <a:buFont typeface="Wingdings" panose="05000000000000000000" pitchFamily="2" charset="2"/>
              <a:buChar char="§"/>
            </a:pPr>
            <a:r>
              <a:rPr lang="en-US" sz="1200" dirty="0"/>
              <a:t>After selecting an agent, meet again to finalize a price. Be sure your agent is familiar enough with your market to strategically price, position, and present your home</a:t>
            </a:r>
          </a:p>
          <a:p>
            <a:pPr marL="285750" indent="-285750">
              <a:buFont typeface="Wingdings" panose="05000000000000000000" pitchFamily="2" charset="2"/>
              <a:buChar char="§"/>
            </a:pPr>
            <a:r>
              <a:rPr lang="en-US" sz="1200" dirty="0"/>
              <a:t>If a home looks sterile or unlived in, sort of like a department store display or model home, buyers may have difficulty picturing themselves living in your home</a:t>
            </a:r>
          </a:p>
          <a:p>
            <a:pPr marL="285750" indent="-285750">
              <a:buFont typeface="Wingdings" panose="05000000000000000000" pitchFamily="2" charset="2"/>
              <a:buChar char="§"/>
            </a:pPr>
            <a:r>
              <a:rPr lang="en-US" sz="1200" dirty="0"/>
              <a:t>Make your home look lived in and loved with a fresh bouquet of flowers, produce from your local farmer’s market, or fresh baked cookies</a:t>
            </a:r>
          </a:p>
        </p:txBody>
      </p:sp>
      <p:cxnSp>
        <p:nvCxnSpPr>
          <p:cNvPr id="29" name="Straight Connector 28">
            <a:extLst>
              <a:ext uri="{FF2B5EF4-FFF2-40B4-BE49-F238E27FC236}">
                <a16:creationId xmlns:a16="http://schemas.microsoft.com/office/drawing/2014/main" id="{376A32B2-B4A6-4EAD-8984-D8FDABAFEB69}"/>
              </a:ext>
            </a:extLst>
          </p:cNvPr>
          <p:cNvCxnSpPr>
            <a:cxnSpLocks/>
          </p:cNvCxnSpPr>
          <p:nvPr/>
        </p:nvCxnSpPr>
        <p:spPr>
          <a:xfrm>
            <a:off x="369281" y="1849444"/>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375D8FE-42A1-4252-9AEF-5DFDA57AEF73}"/>
              </a:ext>
            </a:extLst>
          </p:cNvPr>
          <p:cNvCxnSpPr>
            <a:cxnSpLocks/>
          </p:cNvCxnSpPr>
          <p:nvPr/>
        </p:nvCxnSpPr>
        <p:spPr>
          <a:xfrm>
            <a:off x="369281" y="1913895"/>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129FF7A-CF3E-4454-82AC-93F42161DBF5}"/>
              </a:ext>
            </a:extLst>
          </p:cNvPr>
          <p:cNvCxnSpPr>
            <a:cxnSpLocks/>
          </p:cNvCxnSpPr>
          <p:nvPr/>
        </p:nvCxnSpPr>
        <p:spPr>
          <a:xfrm>
            <a:off x="369281" y="3760897"/>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380CB288-EBD3-4218-8AE2-C028D8F6622D}"/>
              </a:ext>
            </a:extLst>
          </p:cNvPr>
          <p:cNvCxnSpPr>
            <a:cxnSpLocks/>
          </p:cNvCxnSpPr>
          <p:nvPr/>
        </p:nvCxnSpPr>
        <p:spPr>
          <a:xfrm>
            <a:off x="369281" y="3825348"/>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2497235-450C-4FD1-89C9-A3750669631B}"/>
              </a:ext>
            </a:extLst>
          </p:cNvPr>
          <p:cNvCxnSpPr>
            <a:cxnSpLocks/>
          </p:cNvCxnSpPr>
          <p:nvPr/>
        </p:nvCxnSpPr>
        <p:spPr>
          <a:xfrm>
            <a:off x="345551" y="6414271"/>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3B6C41E-6BCC-4F88-8B62-21A62CC410BF}"/>
              </a:ext>
            </a:extLst>
          </p:cNvPr>
          <p:cNvCxnSpPr>
            <a:cxnSpLocks/>
          </p:cNvCxnSpPr>
          <p:nvPr/>
        </p:nvCxnSpPr>
        <p:spPr>
          <a:xfrm>
            <a:off x="345551" y="6478722"/>
            <a:ext cx="316536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Placeholder 8">
            <a:extLst>
              <a:ext uri="{FF2B5EF4-FFF2-40B4-BE49-F238E27FC236}">
                <a16:creationId xmlns:a16="http://schemas.microsoft.com/office/drawing/2014/main" id="{5D86797D-CAE9-41EF-B03F-444C92B0770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5709" r="35709"/>
          <a:stretch>
            <a:fillRect/>
          </a:stretch>
        </p:blipFill>
        <p:spPr/>
      </p:pic>
      <p:sp>
        <p:nvSpPr>
          <p:cNvPr id="18" name="TextBox 17">
            <a:extLst>
              <a:ext uri="{FF2B5EF4-FFF2-40B4-BE49-F238E27FC236}">
                <a16:creationId xmlns:a16="http://schemas.microsoft.com/office/drawing/2014/main" id="{603E507C-C4D6-416D-B692-70E27E461DC6}"/>
              </a:ext>
            </a:extLst>
          </p:cNvPr>
          <p:cNvSpPr txBox="1"/>
          <p:nvPr/>
        </p:nvSpPr>
        <p:spPr>
          <a:xfrm>
            <a:off x="369281" y="8418294"/>
            <a:ext cx="3414967" cy="646331"/>
          </a:xfrm>
          <a:prstGeom prst="rect">
            <a:avLst/>
          </a:prstGeom>
          <a:noFill/>
        </p:spPr>
        <p:txBody>
          <a:bodyPr wrap="square" rtlCol="0">
            <a:spAutoFit/>
          </a:bodyPr>
          <a:lstStyle/>
          <a:p>
            <a:pPr marL="228600" indent="-228600">
              <a:buFont typeface="+mj-lt"/>
              <a:buAutoNum type="arabicPeriod"/>
            </a:pPr>
            <a:r>
              <a:rPr lang="en-US" sz="900" dirty="0"/>
              <a:t>https://www.nar.realtor/research-and-statistics/research-reports/remodeling-impact-report-outdoor-features</a:t>
            </a:r>
          </a:p>
          <a:p>
            <a:pPr marL="228600" indent="-228600">
              <a:buFont typeface="+mj-lt"/>
              <a:buAutoNum type="arabicPeriod"/>
            </a:pPr>
            <a:r>
              <a:rPr lang="en-US" sz="900" dirty="0"/>
              <a:t>https://www.nar.realtor/research-and-statistics/research-reports/profile-of-home-staging</a:t>
            </a:r>
          </a:p>
        </p:txBody>
      </p:sp>
    </p:spTree>
    <p:extLst>
      <p:ext uri="{BB962C8B-B14F-4D97-AF65-F5344CB8AC3E}">
        <p14:creationId xmlns:p14="http://schemas.microsoft.com/office/powerpoint/2010/main" val="134403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109FF9D-1858-48BF-8E7B-95A72AED2CA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3350" b="3350"/>
          <a:stretch>
            <a:fillRect/>
          </a:stretch>
        </p:blipFill>
        <p:spPr/>
      </p:pic>
      <p:sp>
        <p:nvSpPr>
          <p:cNvPr id="4" name="Rectangle 3">
            <a:extLst>
              <a:ext uri="{FF2B5EF4-FFF2-40B4-BE49-F238E27FC236}">
                <a16:creationId xmlns:a16="http://schemas.microsoft.com/office/drawing/2014/main" id="{F0128CB6-ED57-479F-AFBA-0DFD70A054C9}"/>
              </a:ext>
            </a:extLst>
          </p:cNvPr>
          <p:cNvSpPr/>
          <p:nvPr/>
        </p:nvSpPr>
        <p:spPr>
          <a:xfrm>
            <a:off x="1342505" y="1512759"/>
            <a:ext cx="5087389" cy="422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31F556-EDC0-4A2A-8DC3-E4D8BC4B6B8D}"/>
              </a:ext>
            </a:extLst>
          </p:cNvPr>
          <p:cNvSpPr txBox="1"/>
          <p:nvPr/>
        </p:nvSpPr>
        <p:spPr>
          <a:xfrm>
            <a:off x="1459462" y="1317687"/>
            <a:ext cx="2275367" cy="1446550"/>
          </a:xfrm>
          <a:prstGeom prst="rect">
            <a:avLst/>
          </a:prstGeom>
          <a:noFill/>
        </p:spPr>
        <p:txBody>
          <a:bodyPr wrap="square" rtlCol="0">
            <a:spAutoFit/>
          </a:bodyPr>
          <a:lstStyle/>
          <a:p>
            <a:r>
              <a:rPr lang="en-US" sz="8800" b="1" dirty="0">
                <a:solidFill>
                  <a:srgbClr val="11161A"/>
                </a:solidFill>
                <a:cs typeface="Times New Roman" panose="02020603050405020304" pitchFamily="18" charset="0"/>
              </a:rPr>
              <a:t>04</a:t>
            </a:r>
          </a:p>
        </p:txBody>
      </p:sp>
      <p:cxnSp>
        <p:nvCxnSpPr>
          <p:cNvPr id="6" name="Straight Connector 5">
            <a:extLst>
              <a:ext uri="{FF2B5EF4-FFF2-40B4-BE49-F238E27FC236}">
                <a16:creationId xmlns:a16="http://schemas.microsoft.com/office/drawing/2014/main" id="{C9CA2F44-8BA8-4B25-AA95-2FAFE0E43268}"/>
              </a:ext>
            </a:extLst>
          </p:cNvPr>
          <p:cNvCxnSpPr>
            <a:cxnSpLocks/>
          </p:cNvCxnSpPr>
          <p:nvPr/>
        </p:nvCxnSpPr>
        <p:spPr>
          <a:xfrm>
            <a:off x="1523248" y="2621113"/>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4ECF135-8687-46F9-8FA4-D0BB6905A244}"/>
              </a:ext>
            </a:extLst>
          </p:cNvPr>
          <p:cNvCxnSpPr>
            <a:cxnSpLocks/>
          </p:cNvCxnSpPr>
          <p:nvPr/>
        </p:nvCxnSpPr>
        <p:spPr>
          <a:xfrm>
            <a:off x="1523248" y="2691211"/>
            <a:ext cx="456580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B412574-E846-46F7-A8EE-A72C89FD2549}"/>
              </a:ext>
            </a:extLst>
          </p:cNvPr>
          <p:cNvCxnSpPr>
            <a:cxnSpLocks/>
          </p:cNvCxnSpPr>
          <p:nvPr/>
        </p:nvCxnSpPr>
        <p:spPr>
          <a:xfrm>
            <a:off x="1523248" y="2764237"/>
            <a:ext cx="456580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6014DCF-E17F-497B-B3A2-843FB634C151}"/>
              </a:ext>
            </a:extLst>
          </p:cNvPr>
          <p:cNvSpPr txBox="1"/>
          <p:nvPr/>
        </p:nvSpPr>
        <p:spPr>
          <a:xfrm>
            <a:off x="1459462" y="2857667"/>
            <a:ext cx="4405023" cy="584775"/>
          </a:xfrm>
          <a:prstGeom prst="rect">
            <a:avLst/>
          </a:prstGeom>
          <a:noFill/>
        </p:spPr>
        <p:txBody>
          <a:bodyPr wrap="square" rtlCol="0">
            <a:spAutoFit/>
          </a:bodyPr>
          <a:lstStyle/>
          <a:p>
            <a:r>
              <a:rPr lang="en-US" sz="3200" dirty="0">
                <a:cs typeface="Times New Roman" panose="02020603050405020304" pitchFamily="18" charset="0"/>
              </a:rPr>
              <a:t>Closing</a:t>
            </a:r>
          </a:p>
        </p:txBody>
      </p:sp>
      <p:sp>
        <p:nvSpPr>
          <p:cNvPr id="10" name="TextBox 9">
            <a:extLst>
              <a:ext uri="{FF2B5EF4-FFF2-40B4-BE49-F238E27FC236}">
                <a16:creationId xmlns:a16="http://schemas.microsoft.com/office/drawing/2014/main" id="{577CC052-BEE4-421F-B375-4249A5CC39C6}"/>
              </a:ext>
            </a:extLst>
          </p:cNvPr>
          <p:cNvSpPr txBox="1"/>
          <p:nvPr/>
        </p:nvSpPr>
        <p:spPr>
          <a:xfrm>
            <a:off x="1459463" y="3550308"/>
            <a:ext cx="4629592" cy="1200329"/>
          </a:xfrm>
          <a:prstGeom prst="rect">
            <a:avLst/>
          </a:prstGeom>
          <a:noFill/>
        </p:spPr>
        <p:txBody>
          <a:bodyPr wrap="square" rtlCol="0">
            <a:spAutoFit/>
          </a:bodyPr>
          <a:lstStyle/>
          <a:p>
            <a:r>
              <a:rPr lang="en-US" dirty="0"/>
              <a:t>A closing agent generally handles the closing process. This includes reviewing sales contracts, witnessing signings, collecting keys, and all other physical documents.</a:t>
            </a:r>
            <a:endParaRPr lang="en-US" dirty="0">
              <a:effectLst/>
            </a:endParaRPr>
          </a:p>
        </p:txBody>
      </p:sp>
    </p:spTree>
    <p:extLst>
      <p:ext uri="{BB962C8B-B14F-4D97-AF65-F5344CB8AC3E}">
        <p14:creationId xmlns:p14="http://schemas.microsoft.com/office/powerpoint/2010/main" val="15282420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15344</TotalTime>
  <Words>1122</Words>
  <Application>Microsoft Office PowerPoint</Application>
  <PresentationFormat>Custom</PresentationFormat>
  <Paragraphs>112</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Brunnler</dc:creator>
  <cp:lastModifiedBy>Pacifico Ortiz</cp:lastModifiedBy>
  <cp:revision>121</cp:revision>
  <dcterms:created xsi:type="dcterms:W3CDTF">2018-04-18T22:06:42Z</dcterms:created>
  <dcterms:modified xsi:type="dcterms:W3CDTF">2020-01-14T19:49:43Z</dcterms:modified>
</cp:coreProperties>
</file>